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2"/>
  </p:notesMasterIdLst>
  <p:sldIdLst>
    <p:sldId id="414" r:id="rId2"/>
    <p:sldId id="416" r:id="rId3"/>
    <p:sldId id="415" r:id="rId4"/>
    <p:sldId id="440" r:id="rId5"/>
    <p:sldId id="495" r:id="rId6"/>
    <p:sldId id="481" r:id="rId7"/>
    <p:sldId id="525" r:id="rId8"/>
    <p:sldId id="523" r:id="rId9"/>
    <p:sldId id="488" r:id="rId10"/>
    <p:sldId id="337" r:id="rId11"/>
    <p:sldId id="342" r:id="rId12"/>
    <p:sldId id="339" r:id="rId13"/>
    <p:sldId id="418" r:id="rId14"/>
    <p:sldId id="419" r:id="rId15"/>
    <p:sldId id="420" r:id="rId16"/>
    <p:sldId id="428" r:id="rId17"/>
    <p:sldId id="424" r:id="rId18"/>
    <p:sldId id="430" r:id="rId19"/>
    <p:sldId id="425" r:id="rId20"/>
    <p:sldId id="426" r:id="rId21"/>
    <p:sldId id="427" r:id="rId22"/>
    <p:sldId id="494" r:id="rId23"/>
    <p:sldId id="343" r:id="rId24"/>
    <p:sldId id="345" r:id="rId25"/>
    <p:sldId id="298" r:id="rId26"/>
    <p:sldId id="351" r:id="rId27"/>
    <p:sldId id="352" r:id="rId28"/>
    <p:sldId id="528" r:id="rId29"/>
    <p:sldId id="531" r:id="rId30"/>
    <p:sldId id="532" r:id="rId31"/>
    <p:sldId id="533" r:id="rId32"/>
    <p:sldId id="534" r:id="rId33"/>
    <p:sldId id="453" r:id="rId34"/>
    <p:sldId id="454" r:id="rId35"/>
    <p:sldId id="538" r:id="rId36"/>
    <p:sldId id="518" r:id="rId37"/>
    <p:sldId id="519" r:id="rId38"/>
    <p:sldId id="522" r:id="rId39"/>
    <p:sldId id="520" r:id="rId40"/>
    <p:sldId id="521" r:id="rId41"/>
    <p:sldId id="445" r:id="rId42"/>
    <p:sldId id="446" r:id="rId43"/>
    <p:sldId id="447" r:id="rId44"/>
    <p:sldId id="435" r:id="rId45"/>
    <p:sldId id="444" r:id="rId46"/>
    <p:sldId id="436" r:id="rId47"/>
    <p:sldId id="438" r:id="rId48"/>
    <p:sldId id="524" r:id="rId49"/>
    <p:sldId id="459" r:id="rId50"/>
    <p:sldId id="467" r:id="rId51"/>
    <p:sldId id="461" r:id="rId52"/>
    <p:sldId id="463" r:id="rId53"/>
    <p:sldId id="464" r:id="rId54"/>
    <p:sldId id="465" r:id="rId55"/>
    <p:sldId id="462" r:id="rId56"/>
    <p:sldId id="468" r:id="rId57"/>
    <p:sldId id="470" r:id="rId58"/>
    <p:sldId id="496" r:id="rId59"/>
    <p:sldId id="498" r:id="rId60"/>
    <p:sldId id="497"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3D3D3"/>
    <a:srgbClr val="0000FF"/>
    <a:srgbClr val="147ACE"/>
    <a:srgbClr val="97C8DC"/>
    <a:srgbClr val="DCA1A0"/>
    <a:srgbClr val="0072BD"/>
    <a:srgbClr val="C80000"/>
    <a:srgbClr val="05B8EA"/>
    <a:srgbClr val="66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76" autoAdjust="0"/>
    <p:restoredTop sz="94643"/>
  </p:normalViewPr>
  <p:slideViewPr>
    <p:cSldViewPr snapToGrid="0" snapToObjects="1">
      <p:cViewPr varScale="1">
        <p:scale>
          <a:sx n="81" d="100"/>
          <a:sy n="81" d="100"/>
        </p:scale>
        <p:origin x="24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EE6C9-C8DC-4748-9A52-02C474D50B33}" type="datetimeFigureOut">
              <a:rPr lang="en-GB" smtClean="0"/>
              <a:t>27/04/2020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77BB7-4CF5-4110-875D-E7440F708DE8}" type="slidenum">
              <a:rPr lang="en-GB" smtClean="0"/>
              <a:t>‹#›</a:t>
            </a:fld>
            <a:endParaRPr lang="en-GB"/>
          </a:p>
        </p:txBody>
      </p:sp>
    </p:spTree>
    <p:extLst>
      <p:ext uri="{BB962C8B-B14F-4D97-AF65-F5344CB8AC3E}">
        <p14:creationId xmlns:p14="http://schemas.microsoft.com/office/powerpoint/2010/main" val="397994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a:t>
            </a:fld>
            <a:endParaRPr lang="en-GB"/>
          </a:p>
        </p:txBody>
      </p:sp>
    </p:spTree>
    <p:extLst>
      <p:ext uri="{BB962C8B-B14F-4D97-AF65-F5344CB8AC3E}">
        <p14:creationId xmlns:p14="http://schemas.microsoft.com/office/powerpoint/2010/main" val="2756577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20</a:t>
            </a:fld>
            <a:endParaRPr lang="en-GB"/>
          </a:p>
        </p:txBody>
      </p:sp>
    </p:spTree>
    <p:extLst>
      <p:ext uri="{BB962C8B-B14F-4D97-AF65-F5344CB8AC3E}">
        <p14:creationId xmlns:p14="http://schemas.microsoft.com/office/powerpoint/2010/main" val="256056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21</a:t>
            </a:fld>
            <a:endParaRPr lang="en-GB"/>
          </a:p>
        </p:txBody>
      </p:sp>
    </p:spTree>
    <p:extLst>
      <p:ext uri="{BB962C8B-B14F-4D97-AF65-F5344CB8AC3E}">
        <p14:creationId xmlns:p14="http://schemas.microsoft.com/office/powerpoint/2010/main" val="120441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22</a:t>
            </a:fld>
            <a:endParaRPr lang="en-GB"/>
          </a:p>
        </p:txBody>
      </p:sp>
    </p:spTree>
    <p:extLst>
      <p:ext uri="{BB962C8B-B14F-4D97-AF65-F5344CB8AC3E}">
        <p14:creationId xmlns:p14="http://schemas.microsoft.com/office/powerpoint/2010/main" val="338492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47</a:t>
            </a:fld>
            <a:endParaRPr lang="en-GB"/>
          </a:p>
        </p:txBody>
      </p:sp>
    </p:spTree>
    <p:extLst>
      <p:ext uri="{BB962C8B-B14F-4D97-AF65-F5344CB8AC3E}">
        <p14:creationId xmlns:p14="http://schemas.microsoft.com/office/powerpoint/2010/main" val="277958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48</a:t>
            </a:fld>
            <a:endParaRPr lang="en-GB"/>
          </a:p>
        </p:txBody>
      </p:sp>
    </p:spTree>
    <p:extLst>
      <p:ext uri="{BB962C8B-B14F-4D97-AF65-F5344CB8AC3E}">
        <p14:creationId xmlns:p14="http://schemas.microsoft.com/office/powerpoint/2010/main" val="600800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56</a:t>
            </a:fld>
            <a:endParaRPr lang="en-GB"/>
          </a:p>
        </p:txBody>
      </p:sp>
    </p:spTree>
    <p:extLst>
      <p:ext uri="{BB962C8B-B14F-4D97-AF65-F5344CB8AC3E}">
        <p14:creationId xmlns:p14="http://schemas.microsoft.com/office/powerpoint/2010/main" val="421433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57</a:t>
            </a:fld>
            <a:endParaRPr lang="en-GB"/>
          </a:p>
        </p:txBody>
      </p:sp>
    </p:spTree>
    <p:extLst>
      <p:ext uri="{BB962C8B-B14F-4D97-AF65-F5344CB8AC3E}">
        <p14:creationId xmlns:p14="http://schemas.microsoft.com/office/powerpoint/2010/main" val="10430740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59</a:t>
            </a:fld>
            <a:endParaRPr lang="en-GB"/>
          </a:p>
        </p:txBody>
      </p:sp>
    </p:spTree>
    <p:extLst>
      <p:ext uri="{BB962C8B-B14F-4D97-AF65-F5344CB8AC3E}">
        <p14:creationId xmlns:p14="http://schemas.microsoft.com/office/powerpoint/2010/main" val="837175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7</a:t>
            </a:fld>
            <a:endParaRPr lang="en-GB"/>
          </a:p>
        </p:txBody>
      </p:sp>
    </p:spTree>
    <p:extLst>
      <p:ext uri="{BB962C8B-B14F-4D97-AF65-F5344CB8AC3E}">
        <p14:creationId xmlns:p14="http://schemas.microsoft.com/office/powerpoint/2010/main" val="403634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8</a:t>
            </a:fld>
            <a:endParaRPr lang="en-GB"/>
          </a:p>
        </p:txBody>
      </p:sp>
    </p:spTree>
    <p:extLst>
      <p:ext uri="{BB962C8B-B14F-4D97-AF65-F5344CB8AC3E}">
        <p14:creationId xmlns:p14="http://schemas.microsoft.com/office/powerpoint/2010/main" val="81773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14</a:t>
            </a:fld>
            <a:endParaRPr lang="en-GB"/>
          </a:p>
        </p:txBody>
      </p:sp>
    </p:spTree>
    <p:extLst>
      <p:ext uri="{BB962C8B-B14F-4D97-AF65-F5344CB8AC3E}">
        <p14:creationId xmlns:p14="http://schemas.microsoft.com/office/powerpoint/2010/main" val="389692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15</a:t>
            </a:fld>
            <a:endParaRPr lang="en-GB"/>
          </a:p>
        </p:txBody>
      </p:sp>
    </p:spTree>
    <p:extLst>
      <p:ext uri="{BB962C8B-B14F-4D97-AF65-F5344CB8AC3E}">
        <p14:creationId xmlns:p14="http://schemas.microsoft.com/office/powerpoint/2010/main" val="180004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16</a:t>
            </a:fld>
            <a:endParaRPr lang="en-GB"/>
          </a:p>
        </p:txBody>
      </p:sp>
    </p:spTree>
    <p:extLst>
      <p:ext uri="{BB962C8B-B14F-4D97-AF65-F5344CB8AC3E}">
        <p14:creationId xmlns:p14="http://schemas.microsoft.com/office/powerpoint/2010/main" val="299308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17</a:t>
            </a:fld>
            <a:endParaRPr lang="en-GB"/>
          </a:p>
        </p:txBody>
      </p:sp>
    </p:spTree>
    <p:extLst>
      <p:ext uri="{BB962C8B-B14F-4D97-AF65-F5344CB8AC3E}">
        <p14:creationId xmlns:p14="http://schemas.microsoft.com/office/powerpoint/2010/main" val="378332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18</a:t>
            </a:fld>
            <a:endParaRPr lang="en-GB"/>
          </a:p>
        </p:txBody>
      </p:sp>
    </p:spTree>
    <p:extLst>
      <p:ext uri="{BB962C8B-B14F-4D97-AF65-F5344CB8AC3E}">
        <p14:creationId xmlns:p14="http://schemas.microsoft.com/office/powerpoint/2010/main" val="265902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19</a:t>
            </a:fld>
            <a:endParaRPr lang="en-GB"/>
          </a:p>
        </p:txBody>
      </p:sp>
    </p:spTree>
    <p:extLst>
      <p:ext uri="{BB962C8B-B14F-4D97-AF65-F5344CB8AC3E}">
        <p14:creationId xmlns:p14="http://schemas.microsoft.com/office/powerpoint/2010/main" val="189495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98D0-1BBD-9140-A121-BB9EAE81FC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C1FBF-80CC-6043-B106-C5D02D19F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5026AE-C735-1545-9D8D-5A294A27310A}"/>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D4986DC4-2142-AB47-94CD-2F748B1FB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B16F4-3E97-2844-9F80-4D74FCC215C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93629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1F95-0081-944B-AB5B-93283E56D5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6608B-6B01-BB41-ACD2-14B79707D9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E1A89-0660-A048-A7B7-BBF9320DD3CD}"/>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6E8CF1FA-A9BB-2841-8A35-1927527D5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6C307-2213-6C47-BE7A-4693FDB75B30}"/>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9799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B5186-62C3-4345-AE61-1DD2AA1404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87CE7B-94FF-5644-A11E-C588FB2392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358EE-A96F-0A4D-A315-24DFBD2E5D45}"/>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DBDB473A-52F0-A846-B049-A5BB210D8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715B9-5FEA-B64E-9177-2235837D9006}"/>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374046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111-6D52-B04F-A947-9CD713F73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F095D-1EC8-454B-92BD-29B5F66F9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CC062-00E7-0C45-9F47-FFD5ABABC353}"/>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2EEF4718-9708-0141-984F-E6135E2EB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1BEAB-2728-BD4D-BD58-ADC9C136584C}"/>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0279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6B0E-A49C-2B42-916B-A294E9F004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A875E7-CF86-0448-B642-FA0968BC8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3EB38A-26C8-9D43-9367-AA36C6B4BAB9}"/>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F43D94C9-7F61-9C44-8D56-3E2723DB9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59962-176A-D747-9910-27230F323734}"/>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37574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A1B0-479F-6B48-A39B-F812C9B9FB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DFA86-AD99-B04D-97F8-A4EE0C7036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94AFBF-FFEE-6249-8E09-997921C44D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C42121-0526-3C41-9E0B-33F6A254CC32}"/>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6" name="Footer Placeholder 5">
            <a:extLst>
              <a:ext uri="{FF2B5EF4-FFF2-40B4-BE49-F238E27FC236}">
                <a16:creationId xmlns:a16="http://schemas.microsoft.com/office/drawing/2014/main" id="{1D1D1AF0-7769-3344-BA28-FB5AE9E2C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38881-A55F-4349-9F27-B5E9B559F25F}"/>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8448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0A3E-9954-4943-9208-3A025614E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FC1965-3F67-6A41-AB0C-4156DA5C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DDDCEB-A6F3-5845-82DA-392A4C130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BF82EC-FF6A-9645-B8F8-2DEFF60B2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5C6EB3-BA84-7C40-BBA1-D8835EEB40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7EC5C-6740-8E43-A4E3-521292045C01}"/>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8" name="Footer Placeholder 7">
            <a:extLst>
              <a:ext uri="{FF2B5EF4-FFF2-40B4-BE49-F238E27FC236}">
                <a16:creationId xmlns:a16="http://schemas.microsoft.com/office/drawing/2014/main" id="{07067257-9FCB-A048-96F5-2FD0466D5C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B7FF74-7DAE-E341-8B42-78E9E39FC45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7667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E94-7815-6C40-B5FE-D3D8E22C06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464764-C6A4-E943-AE20-9D52847B1888}"/>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4" name="Footer Placeholder 3">
            <a:extLst>
              <a:ext uri="{FF2B5EF4-FFF2-40B4-BE49-F238E27FC236}">
                <a16:creationId xmlns:a16="http://schemas.microsoft.com/office/drawing/2014/main" id="{9096C65A-1193-0B45-85B2-B1B77A001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A86A4D-9B0E-314D-B6E6-99894CA9CDF8}"/>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3524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6A839E-FB21-EF4D-957D-D0EA9ED25EEE}"/>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3" name="Footer Placeholder 2">
            <a:extLst>
              <a:ext uri="{FF2B5EF4-FFF2-40B4-BE49-F238E27FC236}">
                <a16:creationId xmlns:a16="http://schemas.microsoft.com/office/drawing/2014/main" id="{A37120BE-2A4E-6A47-A946-EF22A2F7C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9A601-2F83-C04B-A9FB-1AD4993CED8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9278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8EB7-D390-0A41-9B83-71E900B55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7AF818-AC5D-5348-A25B-01B822844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9782D3-3E52-3944-930E-8511C0CEE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BA983-8B90-564F-8B7C-3B7D06B9EE99}"/>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6" name="Footer Placeholder 5">
            <a:extLst>
              <a:ext uri="{FF2B5EF4-FFF2-40B4-BE49-F238E27FC236}">
                <a16:creationId xmlns:a16="http://schemas.microsoft.com/office/drawing/2014/main" id="{00C4E997-78E1-7841-951C-F8709E0A9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01CC1-25A7-D343-A47A-9EC6BF5383B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428230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C88A-F6A9-0142-8C06-2535933C33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25D13C-DD2D-C849-8DAD-8FC4ECD3C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1ADA2C-E918-574E-8D3C-9043614F9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472CDD-A3DD-A14E-B86E-0D0D305C29C0}"/>
              </a:ext>
            </a:extLst>
          </p:cNvPr>
          <p:cNvSpPr>
            <a:spLocks noGrp="1"/>
          </p:cNvSpPr>
          <p:nvPr>
            <p:ph type="dt" sz="half" idx="10"/>
          </p:nvPr>
        </p:nvSpPr>
        <p:spPr/>
        <p:txBody>
          <a:bodyPr/>
          <a:lstStyle/>
          <a:p>
            <a:fld id="{F0ADB94C-81E6-974C-A595-205C4D570A37}" type="datetimeFigureOut">
              <a:rPr lang="en-US" smtClean="0"/>
              <a:t>4/27/2020</a:t>
            </a:fld>
            <a:endParaRPr lang="en-US"/>
          </a:p>
        </p:txBody>
      </p:sp>
      <p:sp>
        <p:nvSpPr>
          <p:cNvPr id="6" name="Footer Placeholder 5">
            <a:extLst>
              <a:ext uri="{FF2B5EF4-FFF2-40B4-BE49-F238E27FC236}">
                <a16:creationId xmlns:a16="http://schemas.microsoft.com/office/drawing/2014/main" id="{FB84F25B-BCD1-3B4F-B2C7-490186F2EE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B3EEC2-E899-DE4F-A878-98EFBBD5DFB7}"/>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2783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73F8F1-55F6-6947-91A6-7220946A5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51257-46A3-864E-8677-00743661B5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E37BF-FF8D-7A43-A9CD-147C665AB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DB94C-81E6-974C-A595-205C4D570A37}" type="datetimeFigureOut">
              <a:rPr lang="en-US" smtClean="0"/>
              <a:t>4/27/2020</a:t>
            </a:fld>
            <a:endParaRPr lang="en-US"/>
          </a:p>
        </p:txBody>
      </p:sp>
      <p:sp>
        <p:nvSpPr>
          <p:cNvPr id="5" name="Footer Placeholder 4">
            <a:extLst>
              <a:ext uri="{FF2B5EF4-FFF2-40B4-BE49-F238E27FC236}">
                <a16:creationId xmlns:a16="http://schemas.microsoft.com/office/drawing/2014/main" id="{7E76B3FE-EAB9-D543-B2D5-EC23393B2B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DF8383-391A-CC4D-9C60-8886526B6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117BA-67DF-4843-8DC9-92543E3209D3}" type="slidenum">
              <a:rPr lang="en-US" smtClean="0"/>
              <a:t>‹#›</a:t>
            </a:fld>
            <a:endParaRPr lang="en-US"/>
          </a:p>
        </p:txBody>
      </p:sp>
    </p:spTree>
    <p:extLst>
      <p:ext uri="{BB962C8B-B14F-4D97-AF65-F5344CB8AC3E}">
        <p14:creationId xmlns:p14="http://schemas.microsoft.com/office/powerpoint/2010/main" val="19297457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5.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1.png"/></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50.png"/></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50.png"/><Relationship Id="rId9" Type="http://schemas.openxmlformats.org/officeDocument/2006/relationships/image" Target="../media/image15.png"/></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4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6.jp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12.jpg"/></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10.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58.png"/></Relationships>
</file>

<file path=ppt/slides/_rels/slide5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60.png"/><Relationship Id="rId7" Type="http://schemas.openxmlformats.org/officeDocument/2006/relationships/image" Target="../media/image7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8.png"/><Relationship Id="rId5" Type="http://schemas.openxmlformats.org/officeDocument/2006/relationships/image" Target="../media/image73.png"/><Relationship Id="rId10" Type="http://schemas.openxmlformats.org/officeDocument/2006/relationships/image" Target="../media/image39.png"/><Relationship Id="rId4" Type="http://schemas.openxmlformats.org/officeDocument/2006/relationships/image" Target="../media/image72.png"/><Relationship Id="rId9"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45.png"/><Relationship Id="rId7" Type="http://schemas.openxmlformats.org/officeDocument/2006/relationships/image" Target="../media/image8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97BB7524-C232-499B-BADB-3E1AA0E0920E}"/>
              </a:ext>
            </a:extLst>
          </p:cNvPr>
          <p:cNvPicPr>
            <a:picLocks noChangeAspect="1"/>
          </p:cNvPicPr>
          <p:nvPr/>
        </p:nvPicPr>
        <p:blipFill>
          <a:blip r:embed="rId3"/>
          <a:stretch>
            <a:fillRect/>
          </a:stretch>
        </p:blipFill>
        <p:spPr>
          <a:xfrm>
            <a:off x="374996" y="1053067"/>
            <a:ext cx="11355042" cy="2382931"/>
          </a:xfrm>
          <a:prstGeom prst="rect">
            <a:avLst/>
          </a:prstGeom>
          <a:ln>
            <a:solidFill>
              <a:schemeClr val="tx1"/>
            </a:solidFill>
          </a:ln>
        </p:spPr>
      </p:pic>
      <p:sp>
        <p:nvSpPr>
          <p:cNvPr id="2" name="Title 1">
            <a:extLst>
              <a:ext uri="{FF2B5EF4-FFF2-40B4-BE49-F238E27FC236}">
                <a16:creationId xmlns:a16="http://schemas.microsoft.com/office/drawing/2014/main" id="{249E40F2-1AA7-5A44-B1D8-C3D4A20326EC}"/>
              </a:ext>
            </a:extLst>
          </p:cNvPr>
          <p:cNvSpPr>
            <a:spLocks noGrp="1"/>
          </p:cNvSpPr>
          <p:nvPr>
            <p:ph type="ctrTitle"/>
          </p:nvPr>
        </p:nvSpPr>
        <p:spPr>
          <a:xfrm>
            <a:off x="2747644" y="1053067"/>
            <a:ext cx="8982394" cy="2387600"/>
          </a:xfrm>
          <a:noFill/>
          <a:ln>
            <a:noFill/>
          </a:ln>
        </p:spPr>
        <p:txBody>
          <a:bodyPr anchor="ctr">
            <a:noAutofit/>
          </a:bodyPr>
          <a:lstStyle/>
          <a:p>
            <a:r>
              <a:rPr lang="en-US" sz="6600" b="1" i="1" dirty="0">
                <a:ln>
                  <a:solidFill>
                    <a:schemeClr val="tx1"/>
                  </a:solidFill>
                </a:ln>
                <a:solidFill>
                  <a:schemeClr val="bg1"/>
                </a:solidFill>
                <a:effectLst>
                  <a:outerShdw blurRad="50800" dist="38100" dir="2700000" algn="tl" rotWithShape="0">
                    <a:prstClr val="black">
                      <a:alpha val="40000"/>
                    </a:prstClr>
                  </a:outerShdw>
                </a:effectLst>
              </a:rPr>
              <a:t>Brain Modelling Workshop</a:t>
            </a:r>
            <a:br>
              <a:rPr lang="en-US" sz="3600" b="1" i="1" dirty="0">
                <a:ln>
                  <a:solidFill>
                    <a:schemeClr val="tx1"/>
                  </a:solidFill>
                </a:ln>
                <a:solidFill>
                  <a:schemeClr val="bg1"/>
                </a:solidFill>
                <a:effectLst>
                  <a:outerShdw blurRad="50800" dist="38100" dir="2700000" algn="tl" rotWithShape="0">
                    <a:prstClr val="black">
                      <a:alpha val="40000"/>
                    </a:prstClr>
                  </a:outerShdw>
                </a:effectLst>
              </a:rPr>
            </a:br>
            <a:r>
              <a:rPr lang="en-US" sz="3600" b="1" i="1" dirty="0">
                <a:ln>
                  <a:solidFill>
                    <a:schemeClr val="tx1"/>
                  </a:solidFill>
                </a:ln>
                <a:solidFill>
                  <a:schemeClr val="bg1"/>
                </a:solidFill>
                <a:effectLst>
                  <a:outerShdw blurRad="50800" dist="38100" dir="2700000" algn="tl" rotWithShape="0">
                    <a:prstClr val="black">
                      <a:alpha val="40000"/>
                    </a:prstClr>
                  </a:outerShdw>
                </a:effectLst>
              </a:rPr>
              <a:t>Session 1: Introduction to dynamical systems</a:t>
            </a:r>
            <a:endParaRPr lang="en-US" sz="4000" dirty="0">
              <a:effectLst>
                <a:outerShdw blurRad="50800" dist="38100" dir="2700000" algn="tl" rotWithShape="0">
                  <a:prstClr val="black">
                    <a:alpha val="40000"/>
                  </a:prstClr>
                </a:outerShdw>
              </a:effectLst>
              <a:latin typeface="+mn-lt"/>
            </a:endParaRPr>
          </a:p>
        </p:txBody>
      </p:sp>
      <p:sp>
        <p:nvSpPr>
          <p:cNvPr id="10" name="Subtitle 2">
            <a:extLst>
              <a:ext uri="{FF2B5EF4-FFF2-40B4-BE49-F238E27FC236}">
                <a16:creationId xmlns:a16="http://schemas.microsoft.com/office/drawing/2014/main" id="{357DF3FF-241D-4346-87A0-1744E394065A}"/>
              </a:ext>
            </a:extLst>
          </p:cNvPr>
          <p:cNvSpPr>
            <a:spLocks noGrp="1"/>
          </p:cNvSpPr>
          <p:nvPr>
            <p:ph type="subTitle" idx="1"/>
          </p:nvPr>
        </p:nvSpPr>
        <p:spPr>
          <a:xfrm>
            <a:off x="1524000" y="3532742"/>
            <a:ext cx="9144000" cy="1655762"/>
          </a:xfrm>
        </p:spPr>
        <p:txBody>
          <a:bodyPr>
            <a:normAutofit fontScale="92500" lnSpcReduction="10000"/>
          </a:bodyPr>
          <a:lstStyle/>
          <a:p>
            <a:r>
              <a:rPr lang="en-US" i="1" dirty="0"/>
              <a:t>Luke Tait</a:t>
            </a:r>
            <a:br>
              <a:rPr lang="en-US" i="1" dirty="0"/>
            </a:br>
            <a:r>
              <a:rPr lang="en-US" i="1" dirty="0"/>
              <a:t>Additional tutors: </a:t>
            </a:r>
            <a:r>
              <a:rPr lang="en-US" i="1" dirty="0" err="1"/>
              <a:t>Marinho</a:t>
            </a:r>
            <a:r>
              <a:rPr lang="en-US" i="1" dirty="0"/>
              <a:t> Lopes, Alex Shaw, Dominik </a:t>
            </a:r>
            <a:r>
              <a:rPr lang="en-US" i="1" dirty="0" err="1"/>
              <a:t>Krzeminski</a:t>
            </a:r>
            <a:br>
              <a:rPr lang="en-US" i="1" dirty="0"/>
            </a:br>
            <a:br>
              <a:rPr lang="en-US" i="1" dirty="0"/>
            </a:br>
            <a:r>
              <a:rPr lang="en-US" i="1" dirty="0"/>
              <a:t>Slides + practical files: </a:t>
            </a:r>
            <a:r>
              <a:rPr lang="en-US" dirty="0">
                <a:solidFill>
                  <a:srgbClr val="0432FF"/>
                </a:solidFill>
              </a:rPr>
              <a:t>www.github.com/lukewtait/intro_to_modelling</a:t>
            </a:r>
          </a:p>
          <a:p>
            <a:r>
              <a:rPr lang="en-US" i="1" dirty="0"/>
              <a:t>Questions: </a:t>
            </a:r>
            <a:r>
              <a:rPr lang="en-US" dirty="0">
                <a:solidFill>
                  <a:srgbClr val="0432FF"/>
                </a:solidFill>
              </a:rPr>
              <a:t>brainmodelworkshop.freeforums.net</a:t>
            </a:r>
            <a:endParaRPr lang="en-US" dirty="0"/>
          </a:p>
          <a:p>
            <a:endParaRPr lang="en-US" i="1" dirty="0"/>
          </a:p>
        </p:txBody>
      </p:sp>
      <p:sp>
        <p:nvSpPr>
          <p:cNvPr id="3" name="TextBox 2">
            <a:extLst>
              <a:ext uri="{FF2B5EF4-FFF2-40B4-BE49-F238E27FC236}">
                <a16:creationId xmlns:a16="http://schemas.microsoft.com/office/drawing/2014/main" id="{7B077FC8-F01B-4FB4-BED3-323D63A087A0}"/>
              </a:ext>
            </a:extLst>
          </p:cNvPr>
          <p:cNvSpPr txBox="1"/>
          <p:nvPr/>
        </p:nvSpPr>
        <p:spPr>
          <a:xfrm>
            <a:off x="886120" y="5450990"/>
            <a:ext cx="10595727" cy="707886"/>
          </a:xfrm>
          <a:prstGeom prst="rect">
            <a:avLst/>
          </a:prstGeom>
          <a:noFill/>
        </p:spPr>
        <p:txBody>
          <a:bodyPr wrap="square" rtlCol="0">
            <a:spAutoFit/>
          </a:bodyPr>
          <a:lstStyle/>
          <a:p>
            <a:pPr algn="ctr"/>
            <a:r>
              <a:rPr lang="en-GB" sz="2000" dirty="0"/>
              <a:t>Please unmute your mic at any point to ask questions. I will also ask you some questions throughout, so be ready to unmute to supply answers!</a:t>
            </a:r>
          </a:p>
        </p:txBody>
      </p:sp>
    </p:spTree>
    <p:extLst>
      <p:ext uri="{BB962C8B-B14F-4D97-AF65-F5344CB8AC3E}">
        <p14:creationId xmlns:p14="http://schemas.microsoft.com/office/powerpoint/2010/main" val="1472388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48922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spTree>
    <p:extLst>
      <p:ext uri="{BB962C8B-B14F-4D97-AF65-F5344CB8AC3E}">
        <p14:creationId xmlns:p14="http://schemas.microsoft.com/office/powerpoint/2010/main" val="13615158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E87AB1A-26AA-0142-BA26-A7D0777F7C9A}"/>
                </a:ext>
              </a:extLst>
            </p:cNvPr>
            <p:cNvSpPr txBox="1"/>
            <p:nvPr/>
          </p:nvSpPr>
          <p:spPr>
            <a:xfrm>
              <a:off x="5582193" y="3429005"/>
              <a:ext cx="1053737" cy="461665"/>
            </a:xfrm>
            <a:prstGeom prst="rect">
              <a:avLst/>
            </a:prstGeom>
            <a:noFill/>
          </p:spPr>
          <p:txBody>
            <a:bodyPr wrap="square" rtlCol="0">
              <a:spAutoFit/>
            </a:bodyPr>
            <a:lstStyle/>
            <a:p>
              <a:pPr algn="ctr"/>
              <a:r>
                <a:rPr lang="en-GB" sz="2400" dirty="0"/>
                <a:t>speed</a:t>
              </a:r>
            </a:p>
          </p:txBody>
        </p:sp>
      </p:grpSp>
    </p:spTree>
    <p:extLst>
      <p:ext uri="{BB962C8B-B14F-4D97-AF65-F5344CB8AC3E}">
        <p14:creationId xmlns:p14="http://schemas.microsoft.com/office/powerpoint/2010/main" val="473539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2"/>
          <a:srcRect l="27928" t="24652" r="27369" b="25439"/>
          <a:stretch/>
        </p:blipFill>
        <p:spPr>
          <a:xfrm>
            <a:off x="2610852" y="1597317"/>
            <a:ext cx="7604019" cy="4775242"/>
          </a:xfrm>
          <a:prstGeom prst="rect">
            <a:avLst/>
          </a:prstGeom>
        </p:spPr>
      </p:pic>
    </p:spTree>
    <p:extLst>
      <p:ext uri="{BB962C8B-B14F-4D97-AF65-F5344CB8AC3E}">
        <p14:creationId xmlns:p14="http://schemas.microsoft.com/office/powerpoint/2010/main" val="29652280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2" name="Freeform: Shape 11">
            <a:extLst>
              <a:ext uri="{FF2B5EF4-FFF2-40B4-BE49-F238E27FC236}">
                <a16:creationId xmlns:a16="http://schemas.microsoft.com/office/drawing/2014/main" id="{1B4008C7-C069-4A98-95B9-D7E68630F1EC}"/>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3973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185214" cy="400110"/>
          </a:xfrm>
          <a:prstGeom prst="rect">
            <a:avLst/>
          </a:prstGeom>
          <a:noFill/>
        </p:spPr>
        <p:txBody>
          <a:bodyPr wrap="none" rtlCol="0">
            <a:spAutoFit/>
          </a:bodyPr>
          <a:lstStyle/>
          <a:p>
            <a:r>
              <a:rPr lang="en-GB" sz="2000" dirty="0">
                <a:latin typeface="Comic Sans MS" panose="030F0702030302020204" pitchFamily="66" charset="0"/>
              </a:rPr>
              <a:t>SPEED =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a:t>
            </a:r>
            <a:endParaRPr lang="en-GB" sz="2000" dirty="0"/>
          </a:p>
        </p:txBody>
      </p:sp>
    </p:spTree>
    <p:extLst>
      <p:ext uri="{BB962C8B-B14F-4D97-AF65-F5344CB8AC3E}">
        <p14:creationId xmlns:p14="http://schemas.microsoft.com/office/powerpoint/2010/main" val="2111662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24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5731772" y="482992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endParaRPr lang="en-GB" dirty="0">
              <a:latin typeface="Comic Sans MS" panose="030F0702030302020204" pitchFamily="66" charset="0"/>
            </a:endParaRP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28299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a:t>
            </a:r>
            <a:r>
              <a:rPr lang="en-GB" sz="2000" dirty="0">
                <a:latin typeface="Comic Sans MS" panose="030F0702030302020204" pitchFamily="66" charset="0"/>
              </a:rPr>
              <a:t> = SPEED</a:t>
            </a:r>
            <a:r>
              <a:rPr lang="en-GB" sz="2000" baseline="-25000" dirty="0">
                <a:latin typeface="Comic Sans MS" panose="030F0702030302020204" pitchFamily="66" charset="0"/>
              </a:rPr>
              <a:t>2</a:t>
            </a:r>
            <a:endParaRPr lang="en-GB" sz="2000" dirty="0"/>
          </a:p>
        </p:txBody>
      </p:sp>
      <p:sp>
        <p:nvSpPr>
          <p:cNvPr id="9" name="Freeform: Shape 8">
            <a:extLst>
              <a:ext uri="{FF2B5EF4-FFF2-40B4-BE49-F238E27FC236}">
                <a16:creationId xmlns:a16="http://schemas.microsoft.com/office/drawing/2014/main" id="{BB5DAF06-91C1-45EE-B3D1-0632EDB15923}"/>
              </a:ext>
            </a:extLst>
          </p:cNvPr>
          <p:cNvSpPr/>
          <p:nvPr/>
        </p:nvSpPr>
        <p:spPr>
          <a:xfrm>
            <a:off x="6525871" y="4258881"/>
            <a:ext cx="7200" cy="54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19DC7E3-1498-4382-B6F9-7D65B2E8319A}"/>
              </a:ext>
            </a:extLst>
          </p:cNvPr>
          <p:cNvSpPr txBox="1"/>
          <p:nvPr/>
        </p:nvSpPr>
        <p:spPr>
          <a:xfrm>
            <a:off x="6761678" y="484779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2" name="TextBox 11">
            <a:extLst>
              <a:ext uri="{FF2B5EF4-FFF2-40B4-BE49-F238E27FC236}">
                <a16:creationId xmlns:a16="http://schemas.microsoft.com/office/drawing/2014/main" id="{BDCDE985-5551-46A6-AE04-F255AE2E8A6F}"/>
              </a:ext>
            </a:extLst>
          </p:cNvPr>
          <p:cNvSpPr txBox="1"/>
          <p:nvPr/>
        </p:nvSpPr>
        <p:spPr>
          <a:xfrm>
            <a:off x="6469641" y="432720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endParaRPr lang="en-GB" dirty="0">
              <a:latin typeface="Comic Sans MS" panose="030F0702030302020204" pitchFamily="66" charset="0"/>
            </a:endParaRPr>
          </a:p>
        </p:txBody>
      </p:sp>
    </p:spTree>
    <p:extLst>
      <p:ext uri="{BB962C8B-B14F-4D97-AF65-F5344CB8AC3E}">
        <p14:creationId xmlns:p14="http://schemas.microsoft.com/office/powerpoint/2010/main" val="2558599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Tree>
    <p:extLst>
      <p:ext uri="{BB962C8B-B14F-4D97-AF65-F5344CB8AC3E}">
        <p14:creationId xmlns:p14="http://schemas.microsoft.com/office/powerpoint/2010/main" val="36035389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729533" y="551497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p>
        </p:txBody>
      </p:sp>
      <p:sp>
        <p:nvSpPr>
          <p:cNvPr id="14" name="Freeform: Shape 13">
            <a:extLst>
              <a:ext uri="{FF2B5EF4-FFF2-40B4-BE49-F238E27FC236}">
                <a16:creationId xmlns:a16="http://schemas.microsoft.com/office/drawing/2014/main" id="{0716B546-4A79-4A34-B153-65A2BF434305}"/>
              </a:ext>
            </a:extLst>
          </p:cNvPr>
          <p:cNvSpPr/>
          <p:nvPr/>
        </p:nvSpPr>
        <p:spPr>
          <a:xfrm>
            <a:off x="6466490" y="4984364"/>
            <a:ext cx="7200" cy="504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6491797" y="5017901"/>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229412" y="3228945"/>
            <a:ext cx="2257349"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 </a:t>
            </a:r>
            <a:r>
              <a:rPr lang="en-GB" sz="2000" dirty="0">
                <a:latin typeface="Comic Sans MS" panose="030F0702030302020204" pitchFamily="66" charset="0"/>
              </a:rPr>
              <a:t>≠ SPEED</a:t>
            </a:r>
            <a:r>
              <a:rPr lang="en-GB" sz="2000" baseline="-25000" dirty="0">
                <a:latin typeface="Comic Sans MS" panose="030F0702030302020204" pitchFamily="66" charset="0"/>
              </a:rPr>
              <a:t>2</a:t>
            </a:r>
            <a:endParaRPr lang="en-GB" sz="2000" dirty="0"/>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5E1F8EB-B4BB-4659-AECC-6EF19F49EB23}"/>
              </a:ext>
            </a:extLst>
          </p:cNvPr>
          <p:cNvSpPr txBox="1"/>
          <p:nvPr/>
        </p:nvSpPr>
        <p:spPr>
          <a:xfrm>
            <a:off x="8607945" y="4387883"/>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p>
        </p:txBody>
      </p:sp>
      <p:sp>
        <p:nvSpPr>
          <p:cNvPr id="16" name="TextBox 15">
            <a:extLst>
              <a:ext uri="{FF2B5EF4-FFF2-40B4-BE49-F238E27FC236}">
                <a16:creationId xmlns:a16="http://schemas.microsoft.com/office/drawing/2014/main" id="{A6AC563D-F29C-4E25-93A1-BB1F4C4F34EA}"/>
              </a:ext>
            </a:extLst>
          </p:cNvPr>
          <p:cNvSpPr txBox="1"/>
          <p:nvPr/>
        </p:nvSpPr>
        <p:spPr>
          <a:xfrm>
            <a:off x="7323526" y="549421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8675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924502" y="5527811"/>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8615145" y="4476214"/>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3451348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Aims of this tutorial</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4137430"/>
          </a:xfrm>
          <a:solidFill>
            <a:schemeClr val="bg1"/>
          </a:solidFill>
        </p:spPr>
        <p:txBody>
          <a:bodyPr>
            <a:normAutofit/>
          </a:bodyPr>
          <a:lstStyle/>
          <a:p>
            <a:pPr marL="0" indent="0">
              <a:buNone/>
            </a:pPr>
            <a:r>
              <a:rPr lang="en-US" dirty="0"/>
              <a:t>Aims: Introduce non-mathematicians (e.g. neuroscientists, psychologists) to concepts and mathematical background behind models of brain dynamics.</a:t>
            </a:r>
          </a:p>
          <a:p>
            <a:pPr marL="0" indent="0">
              <a:buNone/>
            </a:pPr>
            <a:br>
              <a:rPr lang="en-US" dirty="0"/>
            </a:br>
            <a:r>
              <a:rPr lang="en-US" dirty="0"/>
              <a:t>By the end of this tutorial, you will be able to: </a:t>
            </a:r>
          </a:p>
          <a:p>
            <a:r>
              <a:rPr lang="en-US" dirty="0"/>
              <a:t>Differentiate between different types and levels of brain models</a:t>
            </a:r>
          </a:p>
          <a:p>
            <a:r>
              <a:rPr lang="en-US" dirty="0"/>
              <a:t>Understand some basic terminology in the field of dynamical systems</a:t>
            </a:r>
          </a:p>
          <a:p>
            <a:r>
              <a:rPr lang="en-US" dirty="0"/>
              <a:t>Implement and solve a model of brain dynamics, particularly cortical gamma oscillations</a:t>
            </a:r>
            <a:endParaRPr lang="en-US" b="1" dirty="0"/>
          </a:p>
        </p:txBody>
      </p:sp>
    </p:spTree>
    <p:extLst>
      <p:ext uri="{BB962C8B-B14F-4D97-AF65-F5344CB8AC3E}">
        <p14:creationId xmlns:p14="http://schemas.microsoft.com/office/powerpoint/2010/main" val="168000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142077" y="5529775"/>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172070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321186" y="5529775"/>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27134857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840642" y="5482817"/>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flipH="1">
            <a:off x="6491413" y="5109210"/>
            <a:ext cx="45719" cy="405934"/>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89" y="5488363"/>
            <a:ext cx="1097723" cy="45719"/>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2DDE8711-A335-4838-9469-9C77B50654D8}"/>
              </a:ext>
            </a:extLst>
          </p:cNvPr>
          <p:cNvCxnSpPr>
            <a:cxnSpLocks/>
          </p:cNvCxnSpPr>
          <p:nvPr/>
        </p:nvCxnSpPr>
        <p:spPr>
          <a:xfrm flipH="1">
            <a:off x="3352800" y="4697730"/>
            <a:ext cx="4309110" cy="1543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99C35B-C381-4F96-9465-A055BEAF3C2F}"/>
              </a:ext>
            </a:extLst>
          </p:cNvPr>
          <p:cNvSpPr txBox="1"/>
          <p:nvPr/>
        </p:nvSpPr>
        <p:spPr>
          <a:xfrm>
            <a:off x="6531309" y="5119031"/>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365487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441EC9-1D8F-694B-8D2C-57FDF1D9C80E}"/>
                  </a:ext>
                </a:extLst>
              </p:cNvPr>
              <p:cNvSpPr txBox="1"/>
              <p:nvPr/>
            </p:nvSpPr>
            <p:spPr>
              <a:xfrm>
                <a:off x="5599612" y="2994678"/>
                <a:ext cx="1210492" cy="7935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2400" i="1" smtClean="0">
                              <a:latin typeface="Cambria Math" panose="02040503050406030204" pitchFamily="18" charset="0"/>
                            </a:rPr>
                          </m:ctrlPr>
                        </m:fPr>
                        <m:num>
                          <m:r>
                            <a:rPr lang="en-GB" sz="2400" b="0" i="1" smtClean="0">
                              <a:latin typeface="Cambria Math" panose="02040503050406030204" pitchFamily="18" charset="0"/>
                            </a:rPr>
                            <m:t>𝑑𝑥</m:t>
                          </m:r>
                        </m:num>
                        <m:den>
                          <m:r>
                            <a:rPr lang="en-GB" sz="2400" b="0" i="1" smtClean="0">
                              <a:latin typeface="Cambria Math" panose="02040503050406030204" pitchFamily="18" charset="0"/>
                            </a:rPr>
                            <m:t>𝑑𝑡</m:t>
                          </m:r>
                        </m:den>
                      </m:f>
                    </m:oMath>
                  </m:oMathPara>
                </a14:m>
                <a:endParaRPr lang="en-GB" sz="2800" dirty="0"/>
              </a:p>
            </p:txBody>
          </p:sp>
        </mc:Choice>
        <mc:Fallback xmlns="">
          <p:sp>
            <p:nvSpPr>
              <p:cNvPr id="12" name="TextBox 11">
                <a:extLst>
                  <a:ext uri="{FF2B5EF4-FFF2-40B4-BE49-F238E27FC236}">
                    <a16:creationId xmlns:a16="http://schemas.microsoft.com/office/drawing/2014/main" id="{A3441EC9-1D8F-694B-8D2C-57FDF1D9C80E}"/>
                  </a:ext>
                </a:extLst>
              </p:cNvPr>
              <p:cNvSpPr txBox="1">
                <a:spLocks noRot="1" noChangeAspect="1" noMove="1" noResize="1" noEditPoints="1" noAdjustHandles="1" noChangeArrowheads="1" noChangeShapeType="1" noTextEdit="1"/>
              </p:cNvSpPr>
              <p:nvPr/>
            </p:nvSpPr>
            <p:spPr>
              <a:xfrm>
                <a:off x="5599612" y="2994678"/>
                <a:ext cx="1210492" cy="793551"/>
              </a:xfrm>
              <a:prstGeom prst="rect">
                <a:avLst/>
              </a:prstGeom>
              <a:blipFill>
                <a:blip r:embed="rId4"/>
                <a:stretch>
                  <a:fillRect b="-6349"/>
                </a:stretch>
              </a:blipFill>
            </p:spPr>
            <p:txBody>
              <a:bodyPr/>
              <a:lstStyle/>
              <a:p>
                <a:r>
                  <a:rPr lang="en-US">
                    <a:noFill/>
                  </a:rPr>
                  <a:t> </a:t>
                </a:r>
              </a:p>
            </p:txBody>
          </p:sp>
        </mc:Fallback>
      </mc:AlternateContent>
    </p:spTree>
    <p:extLst>
      <p:ext uri="{BB962C8B-B14F-4D97-AF65-F5344CB8AC3E}">
        <p14:creationId xmlns:p14="http://schemas.microsoft.com/office/powerpoint/2010/main" val="2834031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3FADB97-08B8-E049-8070-4940E7739061}"/>
                  </a:ext>
                </a:extLst>
              </p:cNvPr>
              <p:cNvSpPr txBox="1"/>
              <p:nvPr/>
            </p:nvSpPr>
            <p:spPr>
              <a:xfrm>
                <a:off x="5599612" y="3241004"/>
                <a:ext cx="121049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𝑥</m:t>
                          </m:r>
                        </m:e>
                      </m:acc>
                    </m:oMath>
                  </m:oMathPara>
                </a14:m>
                <a:endParaRPr lang="en-GB" sz="2800" dirty="0"/>
              </a:p>
            </p:txBody>
          </p:sp>
        </mc:Choice>
        <mc:Fallback xmlns="">
          <p:sp>
            <p:nvSpPr>
              <p:cNvPr id="16" name="TextBox 15">
                <a:extLst>
                  <a:ext uri="{FF2B5EF4-FFF2-40B4-BE49-F238E27FC236}">
                    <a16:creationId xmlns:a16="http://schemas.microsoft.com/office/drawing/2014/main" id="{D3FADB97-08B8-E049-8070-4940E7739061}"/>
                  </a:ext>
                </a:extLst>
              </p:cNvPr>
              <p:cNvSpPr txBox="1">
                <a:spLocks noRot="1" noChangeAspect="1" noMove="1" noResize="1" noEditPoints="1" noAdjustHandles="1" noChangeArrowheads="1" noChangeShapeType="1" noTextEdit="1"/>
              </p:cNvSpPr>
              <p:nvPr/>
            </p:nvSpPr>
            <p:spPr>
              <a:xfrm>
                <a:off x="5599612" y="3241004"/>
                <a:ext cx="121049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6FDCB7-0CCB-7041-A1B7-06523C27A38D}"/>
                  </a:ext>
                </a:extLst>
              </p:cNvPr>
              <p:cNvSpPr txBox="1"/>
              <p:nvPr/>
            </p:nvSpPr>
            <p:spPr>
              <a:xfrm>
                <a:off x="6810104" y="2724834"/>
                <a:ext cx="3059760" cy="369332"/>
              </a:xfrm>
              <a:prstGeom prst="rect">
                <a:avLst/>
              </a:prstGeom>
              <a:noFill/>
            </p:spPr>
            <p:txBody>
              <a:bodyPr wrap="square" rtlCol="0">
                <a:spAutoFit/>
              </a:bodyPr>
              <a:lstStyle/>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means the same as </a:t>
                </a:r>
                <a14:m>
                  <m:oMath xmlns:m="http://schemas.openxmlformats.org/officeDocument/2006/math">
                    <m:f>
                      <m:fPr>
                        <m:type m:val="skw"/>
                        <m:ctrlPr>
                          <a:rPr lang="en-GB" i="1" smtClean="0">
                            <a:latin typeface="Cambria Math" panose="02040503050406030204" pitchFamily="18" charset="0"/>
                          </a:rPr>
                        </m:ctrlPr>
                      </m:fPr>
                      <m:num>
                        <m:r>
                          <a:rPr lang="en-GB" b="0" i="1" smtClean="0">
                            <a:latin typeface="Cambria Math" panose="02040503050406030204" pitchFamily="18" charset="0"/>
                          </a:rPr>
                          <m:t>𝑑𝑥</m:t>
                        </m:r>
                      </m:num>
                      <m:den>
                        <m:r>
                          <a:rPr lang="en-GB" b="0" i="1" smtClean="0">
                            <a:latin typeface="Cambria Math" panose="02040503050406030204" pitchFamily="18" charset="0"/>
                          </a:rPr>
                          <m:t>𝑑𝑡</m:t>
                        </m:r>
                      </m:den>
                    </m:f>
                  </m:oMath>
                </a14:m>
                <a:endParaRPr lang="en-GB" dirty="0"/>
              </a:p>
            </p:txBody>
          </p:sp>
        </mc:Choice>
        <mc:Fallback xmlns="">
          <p:sp>
            <p:nvSpPr>
              <p:cNvPr id="17" name="TextBox 16">
                <a:extLst>
                  <a:ext uri="{FF2B5EF4-FFF2-40B4-BE49-F238E27FC236}">
                    <a16:creationId xmlns:a16="http://schemas.microsoft.com/office/drawing/2014/main" id="{776FDCB7-0CCB-7041-A1B7-06523C27A38D}"/>
                  </a:ext>
                </a:extLst>
              </p:cNvPr>
              <p:cNvSpPr txBox="1">
                <a:spLocks noRot="1" noChangeAspect="1" noMove="1" noResize="1" noEditPoints="1" noAdjustHandles="1" noChangeArrowheads="1" noChangeShapeType="1" noTextEdit="1"/>
              </p:cNvSpPr>
              <p:nvPr/>
            </p:nvSpPr>
            <p:spPr>
              <a:xfrm>
                <a:off x="6810104" y="2724834"/>
                <a:ext cx="3059760" cy="369332"/>
              </a:xfrm>
              <a:prstGeom prst="rect">
                <a:avLst/>
              </a:prstGeom>
              <a:blipFill>
                <a:blip r:embed="rId5"/>
                <a:stretch>
                  <a:fillRect t="-116393" r="-2988" b="-175410"/>
                </a:stretch>
              </a:blipFill>
            </p:spPr>
            <p:txBody>
              <a:bodyPr/>
              <a:lstStyle/>
              <a:p>
                <a:r>
                  <a:rPr lang="en-GB">
                    <a:noFill/>
                  </a:rPr>
                  <a:t> </a:t>
                </a:r>
              </a:p>
            </p:txBody>
          </p:sp>
        </mc:Fallback>
      </mc:AlternateContent>
    </p:spTree>
    <p:extLst>
      <p:ext uri="{BB962C8B-B14F-4D97-AF65-F5344CB8AC3E}">
        <p14:creationId xmlns:p14="http://schemas.microsoft.com/office/powerpoint/2010/main" val="40659483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 This type of equation is called a</a:t>
                </a:r>
                <a:r>
                  <a:rPr lang="en-GB" dirty="0"/>
                  <a:t>n </a:t>
                </a:r>
                <a:r>
                  <a:rPr lang="en-GB" b="1" dirty="0"/>
                  <a:t>ordinary differential equation </a:t>
                </a:r>
                <a:r>
                  <a:rPr lang="en-GB" dirty="0"/>
                  <a:t>(ODE).</a:t>
                </a: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rotWithShape="0">
                <a:blip r:embed="rId4"/>
                <a:stretch>
                  <a:fillRect/>
                </a:stretch>
              </a:blipFill>
            </p:spPr>
            <p:txBody>
              <a:bodyPr/>
              <a:lstStyle/>
              <a:p>
                <a:r>
                  <a:rPr lang="en-GB">
                    <a:noFill/>
                  </a:rPr>
                  <a:t> </a:t>
                </a:r>
              </a:p>
            </p:txBody>
          </p:sp>
        </mc:Fallback>
      </mc:AlternateContent>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6" descr="Image result for clip art car">
            <a:extLst>
              <a:ext uri="{FF2B5EF4-FFF2-40B4-BE49-F238E27FC236}">
                <a16:creationId xmlns:a16="http://schemas.microsoft.com/office/drawing/2014/main" id="{344540DB-33B5-4F4A-9114-27988BFB5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clip art car">
            <a:extLst>
              <a:ext uri="{FF2B5EF4-FFF2-40B4-BE49-F238E27FC236}">
                <a16:creationId xmlns:a16="http://schemas.microsoft.com/office/drawing/2014/main" id="{8A00EE55-6DF8-F343-B1AB-4F4B996F6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333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a:t>
                </a:r>
                <a:r>
                  <a:rPr lang="en-GB" dirty="0"/>
                  <a:t> This type of equation is called an </a:t>
                </a:r>
                <a:r>
                  <a:rPr lang="en-GB" b="1" dirty="0"/>
                  <a:t>ordinary differential equation </a:t>
                </a:r>
                <a:r>
                  <a:rPr lang="en-GB" dirty="0"/>
                  <a:t>(ODE).</a:t>
                </a:r>
              </a:p>
              <a:p>
                <a:pPr marL="0" indent="0">
                  <a:buNone/>
                </a:pP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4A111C61-8F93-724C-8595-F4726782E8B0}"/>
              </a:ext>
            </a:extLst>
          </p:cNvPr>
          <p:cNvCxnSpPr/>
          <p:nvPr/>
        </p:nvCxnSpPr>
        <p:spPr>
          <a:xfrm flipV="1">
            <a:off x="618308" y="6391442"/>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04B17D9-2AD0-6245-B375-900055936D42}"/>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4" name="TextBox 23">
                <a:extLst>
                  <a:ext uri="{FF2B5EF4-FFF2-40B4-BE49-F238E27FC236}">
                    <a16:creationId xmlns:a16="http://schemas.microsoft.com/office/drawing/2014/main" id="{E04B17D9-2AD0-6245-B375-900055936D42}"/>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4"/>
                <a:stretch>
                  <a:fillRect l="-17391" r="-869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E8A0097-8C3D-A447-B155-43C42F00EDC8}"/>
              </a:ext>
            </a:extLst>
          </p:cNvPr>
          <p:cNvCxnSpPr/>
          <p:nvPr/>
        </p:nvCxnSpPr>
        <p:spPr>
          <a:xfrm flipH="1" flipV="1">
            <a:off x="618308"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91BC01-6258-1E4A-B0C9-97E1F697EA4B}"/>
                  </a:ext>
                </a:extLst>
              </p:cNvPr>
              <p:cNvSpPr txBox="1"/>
              <p:nvPr/>
            </p:nvSpPr>
            <p:spPr>
              <a:xfrm>
                <a:off x="326178" y="4984059"/>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6" name="TextBox 25">
                <a:extLst>
                  <a:ext uri="{FF2B5EF4-FFF2-40B4-BE49-F238E27FC236}">
                    <a16:creationId xmlns:a16="http://schemas.microsoft.com/office/drawing/2014/main" id="{EF91BC01-6258-1E4A-B0C9-97E1F697EA4B}"/>
                  </a:ext>
                </a:extLst>
              </p:cNvPr>
              <p:cNvSpPr txBox="1">
                <a:spLocks noRot="1" noChangeAspect="1" noMove="1" noResize="1" noEditPoints="1" noAdjustHandles="1" noChangeArrowheads="1" noChangeShapeType="1" noTextEdit="1"/>
              </p:cNvSpPr>
              <p:nvPr/>
            </p:nvSpPr>
            <p:spPr>
              <a:xfrm>
                <a:off x="326178" y="4984059"/>
                <a:ext cx="241733" cy="369332"/>
              </a:xfrm>
              <a:prstGeom prst="rect">
                <a:avLst/>
              </a:prstGeom>
              <a:blipFill>
                <a:blip r:embed="rId5"/>
                <a:stretch>
                  <a:fillRect l="-15000" r="-10000"/>
                </a:stretch>
              </a:blipFill>
            </p:spPr>
            <p:txBody>
              <a:bodyPr/>
              <a:lstStyle/>
              <a:p>
                <a:r>
                  <a:rPr lang="en-US">
                    <a:noFill/>
                  </a:rPr>
                  <a:t> </a:t>
                </a:r>
              </a:p>
            </p:txBody>
          </p:sp>
        </mc:Fallback>
      </mc:AlternateContent>
      <p:sp>
        <p:nvSpPr>
          <p:cNvPr id="27" name="Flowchart: Decision 2">
            <a:extLst>
              <a:ext uri="{FF2B5EF4-FFF2-40B4-BE49-F238E27FC236}">
                <a16:creationId xmlns:a16="http://schemas.microsoft.com/office/drawing/2014/main" id="{716864C7-77E8-A548-9C78-D790A5B95C59}"/>
              </a:ext>
            </a:extLst>
          </p:cNvPr>
          <p:cNvSpPr/>
          <p:nvPr/>
        </p:nvSpPr>
        <p:spPr>
          <a:xfrm>
            <a:off x="1201787" y="5947954"/>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Decision 23">
            <a:extLst>
              <a:ext uri="{FF2B5EF4-FFF2-40B4-BE49-F238E27FC236}">
                <a16:creationId xmlns:a16="http://schemas.microsoft.com/office/drawing/2014/main" id="{F124E732-E13A-4742-8DC2-F7A1DBF68B53}"/>
              </a:ext>
            </a:extLst>
          </p:cNvPr>
          <p:cNvSpPr/>
          <p:nvPr/>
        </p:nvSpPr>
        <p:spPr>
          <a:xfrm>
            <a:off x="4140930" y="4936493"/>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Decision 25">
            <a:extLst>
              <a:ext uri="{FF2B5EF4-FFF2-40B4-BE49-F238E27FC236}">
                <a16:creationId xmlns:a16="http://schemas.microsoft.com/office/drawing/2014/main" id="{BD4FC795-1D33-7649-8B8A-A04EAF383026}"/>
              </a:ext>
            </a:extLst>
          </p:cNvPr>
          <p:cNvSpPr/>
          <p:nvPr/>
        </p:nvSpPr>
        <p:spPr>
          <a:xfrm>
            <a:off x="6814461" y="5380947"/>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Decision 26">
            <a:extLst>
              <a:ext uri="{FF2B5EF4-FFF2-40B4-BE49-F238E27FC236}">
                <a16:creationId xmlns:a16="http://schemas.microsoft.com/office/drawing/2014/main" id="{4322D3B1-F0A2-C148-BEAA-9361CB415A59}"/>
              </a:ext>
            </a:extLst>
          </p:cNvPr>
          <p:cNvSpPr/>
          <p:nvPr/>
        </p:nvSpPr>
        <p:spPr>
          <a:xfrm>
            <a:off x="8952415" y="4990668"/>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a:extLst>
              <a:ext uri="{FF2B5EF4-FFF2-40B4-BE49-F238E27FC236}">
                <a16:creationId xmlns:a16="http://schemas.microsoft.com/office/drawing/2014/main" id="{E5FD2358-DBCD-6B42-A8BD-BCCC5F3C3E9D}"/>
              </a:ext>
            </a:extLst>
          </p:cNvPr>
          <p:cNvSpPr/>
          <p:nvPr/>
        </p:nvSpPr>
        <p:spPr>
          <a:xfrm>
            <a:off x="1114695" y="5050971"/>
            <a:ext cx="8072845" cy="1158240"/>
          </a:xfrm>
          <a:custGeom>
            <a:avLst/>
            <a:gdLst>
              <a:gd name="connsiteX0" fmla="*/ 0 w 8072845"/>
              <a:gd name="connsiteY0" fmla="*/ 1158240 h 1158240"/>
              <a:gd name="connsiteX1" fmla="*/ 3082834 w 8072845"/>
              <a:gd name="connsiteY1" fmla="*/ 17418 h 1158240"/>
              <a:gd name="connsiteX2" fmla="*/ 5765074 w 8072845"/>
              <a:gd name="connsiteY2" fmla="*/ 470263 h 1158240"/>
              <a:gd name="connsiteX3" fmla="*/ 8072845 w 8072845"/>
              <a:gd name="connsiteY3" fmla="*/ 0 h 1158240"/>
            </a:gdLst>
            <a:ahLst/>
            <a:cxnLst>
              <a:cxn ang="0">
                <a:pos x="connsiteX0" y="connsiteY0"/>
              </a:cxn>
              <a:cxn ang="0">
                <a:pos x="connsiteX1" y="connsiteY1"/>
              </a:cxn>
              <a:cxn ang="0">
                <a:pos x="connsiteX2" y="connsiteY2"/>
              </a:cxn>
              <a:cxn ang="0">
                <a:pos x="connsiteX3" y="connsiteY3"/>
              </a:cxn>
            </a:cxnLst>
            <a:rect l="l" t="t" r="r" b="b"/>
            <a:pathLst>
              <a:path w="8072845" h="1158240">
                <a:moveTo>
                  <a:pt x="0" y="1158240"/>
                </a:moveTo>
                <a:cubicBezTo>
                  <a:pt x="1060994" y="645160"/>
                  <a:pt x="2121988" y="132081"/>
                  <a:pt x="3082834" y="17418"/>
                </a:cubicBezTo>
                <a:cubicBezTo>
                  <a:pt x="4043680" y="-97245"/>
                  <a:pt x="4933406" y="473166"/>
                  <a:pt x="5765074" y="470263"/>
                </a:cubicBezTo>
                <a:cubicBezTo>
                  <a:pt x="6596742" y="467360"/>
                  <a:pt x="7334793" y="233680"/>
                  <a:pt x="8072845" y="0"/>
                </a:cubicBez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B645151-3E59-C645-9B90-5B43F5EA5DE6}"/>
                  </a:ext>
                </a:extLst>
              </p:cNvPr>
              <p:cNvSpPr txBox="1"/>
              <p:nvPr/>
            </p:nvSpPr>
            <p:spPr>
              <a:xfrm>
                <a:off x="5107330" y="4797993"/>
                <a:ext cx="9408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5B645151-3E59-C645-9B90-5B43F5EA5DE6}"/>
                  </a:ext>
                </a:extLst>
              </p:cNvPr>
              <p:cNvSpPr txBox="1">
                <a:spLocks noRot="1" noChangeAspect="1" noMove="1" noResize="1" noEditPoints="1" noAdjustHandles="1" noChangeArrowheads="1" noChangeShapeType="1" noTextEdit="1"/>
              </p:cNvSpPr>
              <p:nvPr/>
            </p:nvSpPr>
            <p:spPr>
              <a:xfrm>
                <a:off x="5107330" y="4797993"/>
                <a:ext cx="940835" cy="276999"/>
              </a:xfrm>
              <a:prstGeom prst="rect">
                <a:avLst/>
              </a:prstGeom>
              <a:blipFill>
                <a:blip r:embed="rId6"/>
                <a:stretch>
                  <a:fillRect l="-2667" r="-8000" b="-30435"/>
                </a:stretch>
              </a:blipFill>
            </p:spPr>
            <p:txBody>
              <a:bodyPr/>
              <a:lstStyle/>
              <a:p>
                <a:r>
                  <a:rPr lang="en-US">
                    <a:noFill/>
                  </a:rPr>
                  <a:t> </a:t>
                </a:r>
              </a:p>
            </p:txBody>
          </p:sp>
        </mc:Fallback>
      </mc:AlternateContent>
    </p:spTree>
    <p:extLst>
      <p:ext uri="{BB962C8B-B14F-4D97-AF65-F5344CB8AC3E}">
        <p14:creationId xmlns:p14="http://schemas.microsoft.com/office/powerpoint/2010/main" val="13957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Let us </a:t>
                </a:r>
                <a:r>
                  <a:rPr lang="en-US" dirty="0" err="1"/>
                  <a:t>analyse</a:t>
                </a:r>
                <a:r>
                  <a:rPr lang="en-US" dirty="0"/>
                  <a:t> an example dynamical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grpSp>
        <p:nvGrpSpPr>
          <p:cNvPr id="3" name="Group 2">
            <a:extLst>
              <a:ext uri="{FF2B5EF4-FFF2-40B4-BE49-F238E27FC236}">
                <a16:creationId xmlns:a16="http://schemas.microsoft.com/office/drawing/2014/main" id="{83B208F1-B7D4-44FA-9466-27FED3EA32C9}"/>
              </a:ext>
            </a:extLst>
          </p:cNvPr>
          <p:cNvGrpSpPr/>
          <p:nvPr/>
        </p:nvGrpSpPr>
        <p:grpSpPr>
          <a:xfrm>
            <a:off x="618308" y="2498103"/>
            <a:ext cx="10807337" cy="4351189"/>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2239"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a:stretch>
                </a:blipFill>
              </p:spPr>
              <p:txBody>
                <a:bodyPr/>
                <a:lstStyle/>
                <a:p>
                  <a:r>
                    <a:rPr lang="en-GB">
                      <a:noFill/>
                    </a:rPr>
                    <a:t> </a:t>
                  </a:r>
                </a:p>
              </p:txBody>
            </p:sp>
          </mc:Fallback>
        </mc:AlternateContent>
      </p:grpSp>
    </p:spTree>
    <p:extLst>
      <p:ext uri="{BB962C8B-B14F-4D97-AF65-F5344CB8AC3E}">
        <p14:creationId xmlns:p14="http://schemas.microsoft.com/office/powerpoint/2010/main" val="12435157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900D4803-2DDD-40FA-9DBC-F640A8443098}"/>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We will think about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a14:m>
                <a:r>
                  <a:rPr lang="en-US" dirty="0"/>
                  <a:t> once again as the speed of a car on a track</a:t>
                </a:r>
              </a:p>
            </p:txBody>
          </p:sp>
        </mc:Choice>
        <mc:Fallback xmlns="">
          <p:sp>
            <p:nvSpPr>
              <p:cNvPr id="29" name="Content Placeholder 2">
                <a:extLst>
                  <a:ext uri="{FF2B5EF4-FFF2-40B4-BE49-F238E27FC236}">
                    <a16:creationId xmlns:a16="http://schemas.microsoft.com/office/drawing/2014/main" id="{900D4803-2DDD-40FA-9DBC-F640A8443098}"/>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30948B0-0A40-4E5E-937E-01F53DC814BC}"/>
              </a:ext>
            </a:extLst>
          </p:cNvPr>
          <p:cNvGrpSpPr/>
          <p:nvPr/>
        </p:nvGrpSpPr>
        <p:grpSpPr>
          <a:xfrm>
            <a:off x="618308" y="4882456"/>
            <a:ext cx="10807337" cy="1966836"/>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b="-6667"/>
                  </a:stretch>
                </a:blipFill>
              </p:spPr>
              <p:txBody>
                <a:bodyPr/>
                <a:lstStyle/>
                <a:p>
                  <a:r>
                    <a:rPr lang="en-GB">
                      <a:noFill/>
                    </a:rPr>
                    <a:t> </a:t>
                  </a:r>
                </a:p>
              </p:txBody>
            </p:sp>
          </mc:Fallback>
        </mc:AlternateContent>
      </p:grpSp>
      <p:pic>
        <p:nvPicPr>
          <p:cNvPr id="18" name="Picture 6" descr="Image result for clip art car">
            <a:extLst>
              <a:ext uri="{FF2B5EF4-FFF2-40B4-BE49-F238E27FC236}">
                <a16:creationId xmlns:a16="http://schemas.microsoft.com/office/drawing/2014/main" id="{8FF01A03-83AD-4FF6-A27F-304AAEFADE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05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positive, this means </a:t>
                </a:r>
                <a14:m>
                  <m:oMath xmlns:m="http://schemas.openxmlformats.org/officeDocument/2006/math">
                    <m:r>
                      <a:rPr lang="en-GB" i="1">
                        <a:latin typeface="Cambria Math" panose="02040503050406030204" pitchFamily="18" charset="0"/>
                      </a:rPr>
                      <m:t>𝑥</m:t>
                    </m:r>
                  </m:oMath>
                </a14:m>
                <a:r>
                  <a:rPr lang="en-US" dirty="0"/>
                  <a:t> is increasing, i.e. the car is driving forward</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87977"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5935CA26-45DD-4C8C-A7F0-A43A62ABAA29}"/>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654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Background on this tutorial + the workshop</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462053"/>
          </a:xfrm>
          <a:solidFill>
            <a:schemeClr val="bg1"/>
          </a:solidFill>
        </p:spPr>
        <p:txBody>
          <a:bodyPr>
            <a:normAutofit/>
          </a:bodyPr>
          <a:lstStyle/>
          <a:p>
            <a:r>
              <a:rPr lang="en-US" dirty="0"/>
              <a:t>First session of a planned one-day event introducing brain modelling through three practical tutorials and two keynote seminars</a:t>
            </a:r>
          </a:p>
          <a:p>
            <a:r>
              <a:rPr lang="en-US" dirty="0"/>
              <a:t>Postponed due to covid-19</a:t>
            </a:r>
          </a:p>
          <a:p>
            <a:r>
              <a:rPr lang="en-US" dirty="0"/>
              <a:t>At present we intend to keep the remaining tutorial sessions running in a one-day event when the University reopens</a:t>
            </a:r>
          </a:p>
          <a:p>
            <a:r>
              <a:rPr lang="en-US" dirty="0"/>
              <a:t>However, depending on the length of the closures and the success of this virtual workshop, we may additionally choose to deliver other sessions virtually. </a:t>
            </a:r>
          </a:p>
          <a:p>
            <a:r>
              <a:rPr lang="en-US" b="1" dirty="0"/>
              <a:t>Feedback on the event and remote delivery is therefore greatly appreciated</a:t>
            </a:r>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36767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Similarly,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negative, </a:t>
                </a:r>
                <a14:m>
                  <m:oMath xmlns:m="http://schemas.openxmlformats.org/officeDocument/2006/math">
                    <m:r>
                      <a:rPr lang="en-GB" i="1">
                        <a:latin typeface="Cambria Math" panose="02040503050406030204" pitchFamily="18" charset="0"/>
                      </a:rPr>
                      <m:t>𝑥</m:t>
                    </m:r>
                  </m:oMath>
                </a14:m>
                <a:r>
                  <a:rPr lang="en-US" dirty="0"/>
                  <a:t> is decreasing, i.e. the car is reversing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164952"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70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Finally,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then </a:t>
                </a:r>
                <a14:m>
                  <m:oMath xmlns:m="http://schemas.openxmlformats.org/officeDocument/2006/math">
                    <m:r>
                      <a:rPr lang="en-GB" b="0" i="1" smtClean="0">
                        <a:latin typeface="Cambria Math" panose="02040503050406030204" pitchFamily="18" charset="0"/>
                      </a:rPr>
                      <m:t>𝑥</m:t>
                    </m:r>
                  </m:oMath>
                </a14:m>
                <a:r>
                  <a:rPr lang="en-US" dirty="0"/>
                  <a:t> does not change, i.e. the car is parked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9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825625"/>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is called a </a:t>
                </a:r>
                <a:r>
                  <a:rPr lang="en-GB" dirty="0">
                    <a:solidFill>
                      <a:srgbClr val="2076BA"/>
                    </a:solidFill>
                  </a:rPr>
                  <a:t>steady state </a:t>
                </a:r>
                <a:r>
                  <a:rPr lang="en-GB" dirty="0"/>
                  <a:t>of the system. </a:t>
                </a:r>
                <a:endParaRPr lang="en-US" dirty="0"/>
              </a:p>
            </p:txBody>
          </p:sp>
        </mc:Choice>
        <mc:Fallback xmlns="">
          <p:sp>
            <p:nvSpPr>
              <p:cNvPr id="26" name="Content Placeholder 2">
                <a:extLst>
                  <a:ext uri="{FF2B5EF4-FFF2-40B4-BE49-F238E27FC236}">
                    <a16:creationId xmlns:a16="http://schemas.microsoft.com/office/drawing/2014/main" id="{FF6A1CBB-46B8-462D-A684-CF89A3D6B0F4}"/>
                  </a:ext>
                </a:extLst>
              </p:cNvPr>
              <p:cNvSpPr txBox="1">
                <a:spLocks noRot="1" noChangeAspect="1" noMove="1" noResize="1" noEditPoints="1" noAdjustHandles="1" noChangeArrowheads="1" noChangeShapeType="1" noTextEdit="1"/>
              </p:cNvSpPr>
              <p:nvPr/>
            </p:nvSpPr>
            <p:spPr>
              <a:xfrm>
                <a:off x="838200" y="1825625"/>
                <a:ext cx="10515600" cy="3417888"/>
              </a:xfrm>
              <a:prstGeom prst="rect">
                <a:avLst/>
              </a:prstGeom>
              <a:blipFill>
                <a:blip r:embed="rId2"/>
                <a:stretch>
                  <a:fillRect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11864B5F-0327-491E-8795-961619F00771}"/>
              </a:ext>
            </a:extLst>
          </p:cNvPr>
          <p:cNvGrpSpPr/>
          <p:nvPr/>
        </p:nvGrpSpPr>
        <p:grpSpPr>
          <a:xfrm>
            <a:off x="618308" y="4882456"/>
            <a:ext cx="10807337" cy="1544658"/>
            <a:chOff x="618308" y="4882456"/>
            <a:chExt cx="10807337" cy="1544658"/>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b="-6667"/>
                  </a:stretch>
                </a:blipFill>
              </p:spPr>
              <p:txBody>
                <a:bodyPr/>
                <a:lstStyle/>
                <a:p>
                  <a:r>
                    <a:rPr lang="en-GB">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715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ODE </a:t>
                </a:r>
              </a:p>
              <a:p>
                <a:pPr marL="0" indent="0">
                  <a:buNone/>
                </a:pPr>
                <a:endParaRPr lang="en-GB" dirty="0"/>
              </a:p>
              <a:p>
                <a:pPr marL="0" indent="0" algn="ctr">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a:t>
                </a:r>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393315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endParaRPr lang="en-GB" dirty="0"/>
              </a:p>
              <a:p>
                <a:pPr marL="0" indent="0">
                  <a:buNone/>
                </a:pPr>
                <a:r>
                  <a:rPr lang="en-GB" dirty="0"/>
                  <a:t>Steady state of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if </a:t>
                </a:r>
                <a14:m>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a14:m>
                <a:endParaRPr lang="en-GB" dirty="0"/>
              </a:p>
              <a:p>
                <a:pPr marL="0" indent="0">
                  <a:buNone/>
                </a:pPr>
                <a:endParaRPr lang="en-GB" dirty="0"/>
              </a:p>
              <a:p>
                <a:pPr marL="0" indent="0">
                  <a:buNone/>
                </a:pPr>
                <a:r>
                  <a:rPr lang="en-GB" dirty="0"/>
                  <a:t>Solve: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m:oMath xmlns:m="http://schemas.openxmlformats.org/officeDocument/2006/math">
                      <m:r>
                        <a:rPr lang="en-GB" b="0" i="1" u="sng" smtClean="0">
                          <a:latin typeface="Cambria Math" panose="02040503050406030204" pitchFamily="18" charset="0"/>
                        </a:rPr>
                        <m:t>𝑥</m:t>
                      </m:r>
                      <m:r>
                        <a:rPr lang="en-GB" b="0" i="1" u="sng" smtClean="0">
                          <a:latin typeface="Cambria Math" panose="02040503050406030204" pitchFamily="18" charset="0"/>
                        </a:rPr>
                        <m:t>=5</m:t>
                      </m:r>
                    </m:oMath>
                  </m:oMathPara>
                </a14:m>
                <a:endParaRPr lang="en-GB" b="0"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777688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661503"/>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Using this graph, we can now predict what the system will do given some start point (</a:t>
            </a:r>
            <a:r>
              <a:rPr lang="en-US" i="1" dirty="0"/>
              <a:t>initial conditions</a:t>
            </a:r>
            <a:r>
              <a:rPr lang="en-US" dirty="0"/>
              <a:t>)</a:t>
            </a:r>
          </a:p>
        </p:txBody>
      </p:sp>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descr="Traffic Sign Parking by hiteshs">
            <a:extLst>
              <a:ext uri="{FF2B5EF4-FFF2-40B4-BE49-F238E27FC236}">
                <a16:creationId xmlns:a16="http://schemas.microsoft.com/office/drawing/2014/main" id="{01FF4E2A-DE68-474D-8A15-E600CCC65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clip art car">
            <a:extLst>
              <a:ext uri="{FF2B5EF4-FFF2-40B4-BE49-F238E27FC236}">
                <a16:creationId xmlns:a16="http://schemas.microsoft.com/office/drawing/2014/main" id="{44E0651F-5E72-49BE-9351-A2516E0A6E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36">
            <a:extLst>
              <a:ext uri="{FF2B5EF4-FFF2-40B4-BE49-F238E27FC236}">
                <a16:creationId xmlns:a16="http://schemas.microsoft.com/office/drawing/2014/main" id="{3ABD55BD-67B5-4B61-BEC0-FAF50B356A4F}"/>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6" descr="Image result for clip art car">
            <a:extLst>
              <a:ext uri="{FF2B5EF4-FFF2-40B4-BE49-F238E27FC236}">
                <a16:creationId xmlns:a16="http://schemas.microsoft.com/office/drawing/2014/main" id="{6B53261C-1D5C-4EC4-B37A-5B538321E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clip art car">
            <a:extLst>
              <a:ext uri="{FF2B5EF4-FFF2-40B4-BE49-F238E27FC236}">
                <a16:creationId xmlns:a16="http://schemas.microsoft.com/office/drawing/2014/main" id="{88EADC16-D4E2-445F-94FB-E86AB9945DDA}"/>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Arrow 41">
            <a:extLst>
              <a:ext uri="{FF2B5EF4-FFF2-40B4-BE49-F238E27FC236}">
                <a16:creationId xmlns:a16="http://schemas.microsoft.com/office/drawing/2014/main" id="{57EF98C9-60E1-46D9-B798-503D44C76837}"/>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3060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If the system is in the vicinity of the steady state, it moves towards the steady state. We call this type of steady state </a:t>
            </a:r>
            <a:r>
              <a:rPr lang="en-US" b="1" dirty="0"/>
              <a:t>stable. </a:t>
            </a:r>
            <a:endParaRPr lang="en-US" dirty="0"/>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6786595"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4521159"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8956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Conversely, if the system has initial conditions in the vicinity of an </a:t>
            </a:r>
            <a:r>
              <a:rPr lang="en-US" b="1" dirty="0"/>
              <a:t>unstable </a:t>
            </a:r>
            <a:r>
              <a:rPr lang="en-US" dirty="0"/>
              <a:t>it moves away from the steady state. </a:t>
            </a:r>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76200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697696"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933910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166718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a:cxnSpLocks/>
          </p:cNvCxnSpPr>
          <p:nvPr/>
        </p:nvCxnSpPr>
        <p:spPr>
          <a:xfrm flipV="1">
            <a:off x="879564" y="5058757"/>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4392184"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6915568"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88873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410A-629D-42F1-934D-03C1CA1D35D5}"/>
              </a:ext>
            </a:extLst>
          </p:cNvPr>
          <p:cNvSpPr>
            <a:spLocks noGrp="1"/>
          </p:cNvSpPr>
          <p:nvPr>
            <p:ph type="title"/>
          </p:nvPr>
        </p:nvSpPr>
        <p:spPr/>
        <p:txBody>
          <a:bodyPr/>
          <a:lstStyle/>
          <a:p>
            <a:r>
              <a:rPr lang="en-US" b="1" dirty="0">
                <a:solidFill>
                  <a:srgbClr val="2076BA"/>
                </a:solidFill>
              </a:rPr>
              <a:t>Stable and unstable steady states</a:t>
            </a:r>
            <a:endParaRPr lang="en-GB" dirty="0"/>
          </a:p>
        </p:txBody>
      </p:sp>
      <p:grpSp>
        <p:nvGrpSpPr>
          <p:cNvPr id="4" name="Group 3">
            <a:extLst>
              <a:ext uri="{FF2B5EF4-FFF2-40B4-BE49-F238E27FC236}">
                <a16:creationId xmlns:a16="http://schemas.microsoft.com/office/drawing/2014/main" id="{274497D9-662C-4EC0-B832-911B9BB083B8}"/>
              </a:ext>
            </a:extLst>
          </p:cNvPr>
          <p:cNvGrpSpPr/>
          <p:nvPr/>
        </p:nvGrpSpPr>
        <p:grpSpPr>
          <a:xfrm>
            <a:off x="2807115" y="2248162"/>
            <a:ext cx="6577769" cy="3692526"/>
            <a:chOff x="5035550" y="2387600"/>
            <a:chExt cx="6577769" cy="3692526"/>
          </a:xfrm>
        </p:grpSpPr>
        <p:pic>
          <p:nvPicPr>
            <p:cNvPr id="5" name="Picture 4">
              <a:extLst>
                <a:ext uri="{FF2B5EF4-FFF2-40B4-BE49-F238E27FC236}">
                  <a16:creationId xmlns:a16="http://schemas.microsoft.com/office/drawing/2014/main" id="{7936054D-94B4-4574-A7F7-AC1D287E4D87}"/>
                </a:ext>
              </a:extLst>
            </p:cNvPr>
            <p:cNvPicPr>
              <a:picLocks noChangeAspect="1"/>
            </p:cNvPicPr>
            <p:nvPr/>
          </p:nvPicPr>
          <p:blipFill rotWithShape="1">
            <a:blip r:embed="rId2"/>
            <a:srcRect l="14205" t="11070" r="10998" b="23564"/>
            <a:stretch/>
          </p:blipFill>
          <p:spPr>
            <a:xfrm>
              <a:off x="5040351" y="2631688"/>
              <a:ext cx="6316783" cy="3448438"/>
            </a:xfrm>
            <a:prstGeom prst="rect">
              <a:avLst/>
            </a:prstGeom>
          </p:spPr>
        </p:pic>
        <p:cxnSp>
          <p:nvCxnSpPr>
            <p:cNvPr id="6" name="Straight Arrow Connector 5">
              <a:extLst>
                <a:ext uri="{FF2B5EF4-FFF2-40B4-BE49-F238E27FC236}">
                  <a16:creationId xmlns:a16="http://schemas.microsoft.com/office/drawing/2014/main" id="{E7BEF73C-59DF-4072-86D3-082B92FF1257}"/>
                </a:ext>
              </a:extLst>
            </p:cNvPr>
            <p:cNvCxnSpPr>
              <a:cxnSpLocks/>
            </p:cNvCxnSpPr>
            <p:nvPr/>
          </p:nvCxnSpPr>
          <p:spPr>
            <a:xfrm flipV="1">
              <a:off x="8146741" y="2619375"/>
              <a:ext cx="0" cy="3454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3B91C9F-8699-4EA4-98E5-030FC6D35867}"/>
                </a:ext>
              </a:extLst>
            </p:cNvPr>
            <p:cNvCxnSpPr>
              <a:cxnSpLocks/>
            </p:cNvCxnSpPr>
            <p:nvPr/>
          </p:nvCxnSpPr>
          <p:spPr>
            <a:xfrm>
              <a:off x="5035550" y="4591051"/>
              <a:ext cx="6330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10B243-E452-443E-96DC-569C1AABD9E6}"/>
                    </a:ext>
                  </a:extLst>
                </p:cNvPr>
                <p:cNvSpPr txBox="1"/>
                <p:nvPr/>
              </p:nvSpPr>
              <p:spPr>
                <a:xfrm>
                  <a:off x="8216900" y="238760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m:oMathPara>
                  </a14:m>
                  <a:endParaRPr lang="en-US" dirty="0"/>
                </a:p>
              </p:txBody>
            </p:sp>
          </mc:Choice>
          <mc:Fallback xmlns="">
            <p:sp>
              <p:nvSpPr>
                <p:cNvPr id="17" name="TextBox 16">
                  <a:extLst>
                    <a:ext uri="{FF2B5EF4-FFF2-40B4-BE49-F238E27FC236}">
                      <a16:creationId xmlns:a16="http://schemas.microsoft.com/office/drawing/2014/main" id="{8B586105-0418-784B-8DC8-C4B072A10499}"/>
                    </a:ext>
                  </a:extLst>
                </p:cNvPr>
                <p:cNvSpPr txBox="1">
                  <a:spLocks noRot="1" noChangeAspect="1" noMove="1" noResize="1" noEditPoints="1" noAdjustHandles="1" noChangeArrowheads="1" noChangeShapeType="1" noTextEdit="1"/>
                </p:cNvSpPr>
                <p:nvPr/>
              </p:nvSpPr>
              <p:spPr>
                <a:xfrm>
                  <a:off x="8216900" y="2387600"/>
                  <a:ext cx="183320" cy="276999"/>
                </a:xfrm>
                <a:prstGeom prst="rect">
                  <a:avLst/>
                </a:prstGeom>
                <a:blipFill>
                  <a:blip r:embed="rId4"/>
                  <a:stretch>
                    <a:fillRect l="-1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0E11556-D0FB-405B-9318-FBCB9DE878F9}"/>
                    </a:ext>
                  </a:extLst>
                </p:cNvPr>
                <p:cNvSpPr txBox="1"/>
                <p:nvPr/>
              </p:nvSpPr>
              <p:spPr>
                <a:xfrm>
                  <a:off x="11430000" y="4457700"/>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B29726D4-404E-0144-8A55-A2886C96E3E1}"/>
                    </a:ext>
                  </a:extLst>
                </p:cNvPr>
                <p:cNvSpPr txBox="1">
                  <a:spLocks noRot="1" noChangeAspect="1" noMove="1" noResize="1" noEditPoints="1" noAdjustHandles="1" noChangeArrowheads="1" noChangeShapeType="1" noTextEdit="1"/>
                </p:cNvSpPr>
                <p:nvPr/>
              </p:nvSpPr>
              <p:spPr>
                <a:xfrm>
                  <a:off x="11430000" y="4457700"/>
                  <a:ext cx="183319" cy="276999"/>
                </a:xfrm>
                <a:prstGeom prst="rect">
                  <a:avLst/>
                </a:prstGeom>
                <a:blipFill>
                  <a:blip r:embed="rId5"/>
                  <a:stretch>
                    <a:fillRect l="-13333" r="-13333"/>
                  </a:stretch>
                </a:blipFill>
              </p:spPr>
              <p:txBody>
                <a:bodyPr/>
                <a:lstStyle/>
                <a:p>
                  <a:r>
                    <a:rPr lang="en-US">
                      <a:noFill/>
                    </a:rPr>
                    <a:t> </a:t>
                  </a:r>
                </a:p>
              </p:txBody>
            </p:sp>
          </mc:Fallback>
        </mc:AlternateContent>
      </p:grpSp>
      <p:sp>
        <p:nvSpPr>
          <p:cNvPr id="10" name="Right Arrow 14">
            <a:extLst>
              <a:ext uri="{FF2B5EF4-FFF2-40B4-BE49-F238E27FC236}">
                <a16:creationId xmlns:a16="http://schemas.microsoft.com/office/drawing/2014/main" id="{AA805A04-3AA9-4F9A-A929-8F9FA3196390}"/>
              </a:ext>
            </a:extLst>
          </p:cNvPr>
          <p:cNvSpPr/>
          <p:nvPr/>
        </p:nvSpPr>
        <p:spPr>
          <a:xfrm>
            <a:off x="29277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5">
            <a:extLst>
              <a:ext uri="{FF2B5EF4-FFF2-40B4-BE49-F238E27FC236}">
                <a16:creationId xmlns:a16="http://schemas.microsoft.com/office/drawing/2014/main" id="{0A7D0E98-53D3-40AE-9241-C8708D082D15}"/>
              </a:ext>
            </a:extLst>
          </p:cNvPr>
          <p:cNvSpPr/>
          <p:nvPr/>
        </p:nvSpPr>
        <p:spPr>
          <a:xfrm>
            <a:off x="8579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9">
            <a:extLst>
              <a:ext uri="{FF2B5EF4-FFF2-40B4-BE49-F238E27FC236}">
                <a16:creationId xmlns:a16="http://schemas.microsoft.com/office/drawing/2014/main" id="{D349790F-CD38-4D5A-ADCC-1E8CB8D019AD}"/>
              </a:ext>
            </a:extLst>
          </p:cNvPr>
          <p:cNvSpPr/>
          <p:nvPr/>
        </p:nvSpPr>
        <p:spPr>
          <a:xfrm>
            <a:off x="58360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23">
            <a:extLst>
              <a:ext uri="{FF2B5EF4-FFF2-40B4-BE49-F238E27FC236}">
                <a16:creationId xmlns:a16="http://schemas.microsoft.com/office/drawing/2014/main" id="{1D88BC83-C7C3-4D5C-9A44-010C21EA0CB8}"/>
              </a:ext>
            </a:extLst>
          </p:cNvPr>
          <p:cNvSpPr/>
          <p:nvPr/>
        </p:nvSpPr>
        <p:spPr>
          <a:xfrm flipH="1">
            <a:off x="4134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24">
            <a:extLst>
              <a:ext uri="{FF2B5EF4-FFF2-40B4-BE49-F238E27FC236}">
                <a16:creationId xmlns:a16="http://schemas.microsoft.com/office/drawing/2014/main" id="{FF68FDF8-A828-47B9-AC45-3704478ED7E0}"/>
              </a:ext>
            </a:extLst>
          </p:cNvPr>
          <p:cNvSpPr/>
          <p:nvPr/>
        </p:nvSpPr>
        <p:spPr>
          <a:xfrm flipH="1">
            <a:off x="7563265" y="43436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C6BC79-448E-4406-8B92-E5098F54BEF0}"/>
              </a:ext>
            </a:extLst>
          </p:cNvPr>
          <p:cNvSpPr/>
          <p:nvPr/>
        </p:nvSpPr>
        <p:spPr>
          <a:xfrm>
            <a:off x="34357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07B616-773F-42A3-B7D0-47C17BF988B4}"/>
              </a:ext>
            </a:extLst>
          </p:cNvPr>
          <p:cNvSpPr/>
          <p:nvPr/>
        </p:nvSpPr>
        <p:spPr>
          <a:xfrm>
            <a:off x="5099465" y="43309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7E62245-B0A2-4DA7-B6A3-1B6E15C7D8DC}"/>
              </a:ext>
            </a:extLst>
          </p:cNvPr>
          <p:cNvSpPr/>
          <p:nvPr/>
        </p:nvSpPr>
        <p:spPr>
          <a:xfrm>
            <a:off x="70679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2C19B8-0ECC-42A7-9D38-EE6C3461E456}"/>
              </a:ext>
            </a:extLst>
          </p:cNvPr>
          <p:cNvSpPr/>
          <p:nvPr/>
        </p:nvSpPr>
        <p:spPr>
          <a:xfrm>
            <a:off x="8261765" y="43182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0015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Let us go back to our original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endParaRPr lang="en-US" dirty="0"/>
              </a:p>
            </p:txBody>
          </p:sp>
        </mc:Choice>
        <mc:Fallback xmlns="">
          <p:sp>
            <p:nvSpPr>
              <p:cNvPr id="23" name="Content Placeholder 2">
                <a:extLst>
                  <a:ext uri="{FF2B5EF4-FFF2-40B4-BE49-F238E27FC236}">
                    <a16:creationId xmlns:a16="http://schemas.microsoft.com/office/drawing/2014/main" id="{2E144EC0-F1F3-4903-82E6-4F8D10DB7F7B}"/>
                  </a:ext>
                </a:extLst>
              </p:cNvPr>
              <p:cNvSpPr>
                <a:spLocks noGrp="1" noRot="1" noChangeAspect="1" noMove="1" noResize="1" noEditPoints="1" noAdjustHandles="1" noChangeArrowheads="1" noChangeShapeType="1" noTextEdit="1"/>
              </p:cNvSpPr>
              <p:nvPr>
                <p:ph idx="1"/>
              </p:nvPr>
            </p:nvSpPr>
            <p:spPr>
              <a:xfrm>
                <a:off x="838200" y="173135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C3AE29B7-EF63-4F7F-A05B-8F8F1A040D66}"/>
              </a:ext>
            </a:extLst>
          </p:cNvPr>
          <p:cNvGrpSpPr/>
          <p:nvPr/>
        </p:nvGrpSpPr>
        <p:grpSpPr>
          <a:xfrm>
            <a:off x="618308" y="4910736"/>
            <a:ext cx="11097089" cy="1535949"/>
            <a:chOff x="618308" y="1885362"/>
            <a:chExt cx="11097089" cy="3898432"/>
          </a:xfrm>
        </p:grpSpPr>
        <p:grpSp>
          <p:nvGrpSpPr>
            <p:cNvPr id="22" name="Group 21">
              <a:extLst>
                <a:ext uri="{FF2B5EF4-FFF2-40B4-BE49-F238E27FC236}">
                  <a16:creationId xmlns:a16="http://schemas.microsoft.com/office/drawing/2014/main" id="{99DBE386-3F86-4896-A2C8-602C0969551B}"/>
                </a:ext>
              </a:extLst>
            </p:cNvPr>
            <p:cNvGrpSpPr/>
            <p:nvPr/>
          </p:nvGrpSpPr>
          <p:grpSpPr>
            <a:xfrm>
              <a:off x="618308" y="1885362"/>
              <a:ext cx="10807337" cy="3898432"/>
              <a:chOff x="618308" y="4882456"/>
              <a:chExt cx="10807337" cy="1544658"/>
            </a:xfrm>
          </p:grpSpPr>
          <p:cxnSp>
            <p:nvCxnSpPr>
              <p:cNvPr id="28" name="Straight Arrow Connector 27">
                <a:extLst>
                  <a:ext uri="{FF2B5EF4-FFF2-40B4-BE49-F238E27FC236}">
                    <a16:creationId xmlns:a16="http://schemas.microsoft.com/office/drawing/2014/main" id="{27BC3B89-7731-49E9-B084-DE0594D9001E}"/>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AABACC-2436-4909-8A8E-76A3BB5BA949}"/>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D081D-2B7D-42E4-828F-916EB9E700E3}"/>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1307" r="-55000"/>
                    </a:stretch>
                  </a:blipFill>
                </p:spPr>
                <p:txBody>
                  <a:bodyPr/>
                  <a:lstStyle/>
                  <a:p>
                    <a:r>
                      <a:rPr lang="en-GB">
                        <a:noFill/>
                      </a:rPr>
                      <a:t> </a:t>
                    </a:r>
                  </a:p>
                </p:txBody>
              </p:sp>
            </mc:Fallback>
          </mc:AlternateContent>
          <p:cxnSp>
            <p:nvCxnSpPr>
              <p:cNvPr id="31" name="Straight Connector 30">
                <a:extLst>
                  <a:ext uri="{FF2B5EF4-FFF2-40B4-BE49-F238E27FC236}">
                    <a16:creationId xmlns:a16="http://schemas.microsoft.com/office/drawing/2014/main" id="{48869C5D-42CD-4FDC-A7CB-7E36C392DB5E}"/>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6B8D093-1C6E-49BD-BCCD-751459FA7D04}"/>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a:stretch>
                  </a:blipFill>
                </p:spPr>
                <p:txBody>
                  <a:bodyPr/>
                  <a:lstStyle/>
                  <a:p>
                    <a:r>
                      <a:rPr lang="en-GB">
                        <a:noFill/>
                      </a:rPr>
                      <a:t> </a:t>
                    </a:r>
                  </a:p>
                </p:txBody>
              </p:sp>
            </mc:Fallback>
          </mc:AlternateContent>
        </p:grpSp>
        <p:sp>
          <p:nvSpPr>
            <p:cNvPr id="24" name="Oval 23">
              <a:extLst>
                <a:ext uri="{FF2B5EF4-FFF2-40B4-BE49-F238E27FC236}">
                  <a16:creationId xmlns:a16="http://schemas.microsoft.com/office/drawing/2014/main" id="{CB6B774C-D51F-436C-81A1-F076E20BBFEF}"/>
                </a:ext>
              </a:extLst>
            </p:cNvPr>
            <p:cNvSpPr/>
            <p:nvPr/>
          </p:nvSpPr>
          <p:spPr>
            <a:xfrm>
              <a:off x="6027668" y="3708333"/>
              <a:ext cx="241200" cy="6121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3">
              <a:extLst>
                <a:ext uri="{FF2B5EF4-FFF2-40B4-BE49-F238E27FC236}">
                  <a16:creationId xmlns:a16="http://schemas.microsoft.com/office/drawing/2014/main" id="{918AE6E1-77A1-4C46-A42E-F07BE6D009D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3">
              <a:extLst>
                <a:ext uri="{FF2B5EF4-FFF2-40B4-BE49-F238E27FC236}">
                  <a16:creationId xmlns:a16="http://schemas.microsoft.com/office/drawing/2014/main" id="{2913615F-A6BC-4F5F-99C4-4EB94861B5E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CE8B25-3CDD-434E-909A-5A372C7080F4}"/>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7" name="TextBox 26">
                  <a:extLst>
                    <a:ext uri="{FF2B5EF4-FFF2-40B4-BE49-F238E27FC236}">
                      <a16:creationId xmlns:a16="http://schemas.microsoft.com/office/drawing/2014/main" id="{0DCE8B25-3CDD-434E-909A-5A372C7080F4}"/>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389486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2300140"/>
            <a:ext cx="10515600" cy="2262335"/>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pPr algn="r"/>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brain models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228041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6921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r>
                        <a:rPr lang="en-GB" sz="3600" b="0" i="1" smtClean="0">
                          <a:latin typeface="Cambria Math" panose="02040503050406030204" pitchFamily="18" charset="0"/>
                        </a:rPr>
                        <m:t>𝑘𝑥</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69218" cy="553998"/>
              </a:xfrm>
              <a:prstGeom prst="rect">
                <a:avLst/>
              </a:prstGeom>
              <a:blipFill>
                <a:blip r:embed="rId2"/>
                <a:stretch>
                  <a:fillRect/>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11E5737B-D005-4F9C-ABFD-218EC6C33311}"/>
              </a:ext>
            </a:extLst>
          </p:cNvPr>
          <p:cNvGrpSpPr/>
          <p:nvPr/>
        </p:nvGrpSpPr>
        <p:grpSpPr>
          <a:xfrm>
            <a:off x="618308" y="1885362"/>
            <a:ext cx="11097089" cy="3898432"/>
            <a:chOff x="618308" y="1885362"/>
            <a:chExt cx="11097089" cy="3898432"/>
          </a:xfrm>
        </p:grpSpPr>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3"/>
                    <a:stretch>
                      <a:fillRect l="-15000" t="-1307" r="-55000"/>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4"/>
                    <a:stretch>
                      <a:fillRect l="-33333" r="-26667"/>
                    </a:stretch>
                  </a:blipFill>
                </p:spPr>
                <p:txBody>
                  <a:bodyPr/>
                  <a:lstStyle/>
                  <a:p>
                    <a:r>
                      <a:rPr lang="en-GB">
                        <a:noFill/>
                      </a:rPr>
                      <a:t> </a:t>
                    </a:r>
                  </a:p>
                </p:txBody>
              </p:sp>
            </mc:Fallback>
          </mc:AlternateContent>
        </p:grpSp>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5"/>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5305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1022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𝑘𝑟</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10228"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353286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477187"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𝜏</m:t>
                      </m:r>
                      <m:r>
                        <a:rPr lang="en-GB" sz="3600" b="0" i="1" smtClean="0">
                          <a:latin typeface="Cambria Math" panose="02040503050406030204" pitchFamily="18" charset="0"/>
                          <a:ea typeface="Cambria Math" panose="02040503050406030204" pitchFamily="18" charset="0"/>
                        </a:rPr>
                        <m:t>=</m:t>
                      </m:r>
                      <m:f>
                        <m:fPr>
                          <m:type m:val="skw"/>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1</m:t>
                          </m:r>
                        </m:num>
                        <m:den>
                          <m:r>
                            <a:rPr lang="en-GB" sz="3600" b="0" i="1" smtClean="0">
                              <a:latin typeface="Cambria Math" panose="02040503050406030204" pitchFamily="18" charset="0"/>
                              <a:ea typeface="Cambria Math" panose="02040503050406030204" pitchFamily="18" charset="0"/>
                            </a:rPr>
                            <m:t>𝑘</m:t>
                          </m:r>
                        </m:den>
                      </m:f>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477187" cy="734945"/>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7174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65217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rPr>
                        <m:t>𝑟</m:t>
                      </m:r>
                      <m:r>
                        <a:rPr lang="en-GB" sz="3600" b="0" i="1" smtClean="0">
                          <a:latin typeface="Cambria Math" panose="02040503050406030204" pitchFamily="18" charset="0"/>
                          <a:ea typeface="Cambria Math" panose="02040503050406030204" pitchFamily="18" charset="0"/>
                        </a:rPr>
                        <m:t>∈[0,1]</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652171"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B47FA974-A1C3-45A9-B29D-EFA4632EA07E}"/>
              </a:ext>
            </a:extLst>
          </p:cNvPr>
          <p:cNvSpPr/>
          <p:nvPr/>
        </p:nvSpPr>
        <p:spPr>
          <a:xfrm>
            <a:off x="6096000" y="3753900"/>
            <a:ext cx="5590899" cy="22175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204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23">
            <a:extLst>
              <a:ext uri="{FF2B5EF4-FFF2-40B4-BE49-F238E27FC236}">
                <a16:creationId xmlns:a16="http://schemas.microsoft.com/office/drawing/2014/main" id="{8B9ED7C2-19DB-4FF6-A00B-5B0A39D8CBF3}"/>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2759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E303EE1-4F24-4321-93C7-ACE5E50E5098}"/>
              </a:ext>
            </a:extLst>
          </p:cNvPr>
          <p:cNvGrpSpPr/>
          <p:nvPr/>
        </p:nvGrpSpPr>
        <p:grpSpPr>
          <a:xfrm>
            <a:off x="7470147" y="3531271"/>
            <a:ext cx="1732404" cy="2234152"/>
            <a:chOff x="5712644" y="3584402"/>
            <a:chExt cx="1732404" cy="2234152"/>
          </a:xfrm>
        </p:grpSpPr>
        <p:sp>
          <p:nvSpPr>
            <p:cNvPr id="17" name="Rectangle: Rounded Corners 16">
              <a:extLst>
                <a:ext uri="{FF2B5EF4-FFF2-40B4-BE49-F238E27FC236}">
                  <a16:creationId xmlns:a16="http://schemas.microsoft.com/office/drawing/2014/main" id="{2A2FBCE3-FD99-41E0-B77A-19214DFA7E3E}"/>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19" name="Oval 18">
              <a:extLst>
                <a:ext uri="{FF2B5EF4-FFF2-40B4-BE49-F238E27FC236}">
                  <a16:creationId xmlns:a16="http://schemas.microsoft.com/office/drawing/2014/main" id="{81D52E41-243A-4588-BCE5-EEA149D73F5B}"/>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F188946-D9B8-4BD3-878C-757DBD2ED26E}"/>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CA22859-2C90-4A07-B496-53717ADD0D8D}"/>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89AE1EE-E039-4E83-A079-FA5C3D6A09F2}"/>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78D23B4-2810-4953-8548-B4948714CEBF}"/>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AC59B0B-FB65-4AC5-97D6-21EC874CFB15}"/>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1D3630-1B52-44B9-BC10-C51B9ABDC33F}"/>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AC55CE65-74B5-443A-BFF7-C1B62DC7C0C2}"/>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43523043-990F-4676-9389-50E8A809AF74}"/>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870A335-4433-477C-B251-46D7E50CA567}"/>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AC909F0-1889-4FE5-818B-97830B32FBD2}"/>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62A7F32-7B13-4D41-ACBD-FFB0547C17CA}"/>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3967B194-8DD9-4FF5-B275-06DDFB7E67A9}"/>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76C04934-77B2-48F7-82A4-E0F1B0F0E4FE}"/>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1A5B02B1-58B1-4676-A2A9-92D3C4FBD628}"/>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14EFE2F6-964E-4E64-9307-523AACC75885}"/>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ADA3A744-73C9-475A-8636-E1ABF07020CA}"/>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A8EBB5DF-BD0B-453D-A6EF-975692FF0867}"/>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79137C5F-F87F-4073-BFDF-280BA6531D0C}"/>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946DDA64-1382-43C6-B2F8-AD4C6C960EAB}"/>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F343165C-5B5A-405A-9CA2-C1A6554014E5}"/>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A916E0AE-8DDC-4C83-B341-0438180C0D58}"/>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9BB77F30-19ED-4284-B694-91BE644D8914}"/>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9540C788-4148-4DDE-928D-717A7852811F}"/>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E46C65A-FF17-413F-986F-D4B1EE00F8FE}"/>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Right Arrow 23">
            <a:extLst>
              <a:ext uri="{FF2B5EF4-FFF2-40B4-BE49-F238E27FC236}">
                <a16:creationId xmlns:a16="http://schemas.microsoft.com/office/drawing/2014/main" id="{F2ABD1FE-0E9C-4902-8807-0D74493C23D6}"/>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189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25335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2533514" cy="553998"/>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98421869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25335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2533514" cy="553998"/>
              </a:xfrm>
              <a:prstGeom prst="rect">
                <a:avLst/>
              </a:prstGeom>
              <a:blipFill>
                <a:blip r:embed="rId6"/>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A3F212D-4D97-4399-86CD-B816C53B1E9C}"/>
                  </a:ext>
                </a:extLst>
              </p:cNvPr>
              <p:cNvSpPr txBox="1"/>
              <p:nvPr/>
            </p:nvSpPr>
            <p:spPr>
              <a:xfrm flipH="1">
                <a:off x="4862018" y="3995218"/>
                <a:ext cx="277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r>
                        <a:rPr lang="en-GB" sz="2400" b="0" i="1" smtClean="0">
                          <a:latin typeface="Cambria Math" panose="02040503050406030204" pitchFamily="18" charset="0"/>
                        </a:rPr>
                        <m:t>𝐼</m:t>
                      </m:r>
                      <m:r>
                        <a:rPr lang="en-GB" sz="2400" b="0" i="1" smtClean="0">
                          <a:latin typeface="Cambria Math" panose="02040503050406030204" pitchFamily="18" charset="0"/>
                        </a:rPr>
                        <m:t>)</m:t>
                      </m:r>
                    </m:oMath>
                  </m:oMathPara>
                </a14:m>
                <a:endParaRPr lang="en-GB" dirty="0"/>
              </a:p>
            </p:txBody>
          </p:sp>
        </mc:Choice>
        <mc:Fallback xmlns="">
          <p:sp>
            <p:nvSpPr>
              <p:cNvPr id="58" name="TextBox 57">
                <a:extLst>
                  <a:ext uri="{FF2B5EF4-FFF2-40B4-BE49-F238E27FC236}">
                    <a16:creationId xmlns:a16="http://schemas.microsoft.com/office/drawing/2014/main" id="{6A3F212D-4D97-4399-86CD-B816C53B1E9C}"/>
                  </a:ext>
                </a:extLst>
              </p:cNvPr>
              <p:cNvSpPr txBox="1">
                <a:spLocks noRot="1" noChangeAspect="1" noMove="1" noResize="1" noEditPoints="1" noAdjustHandles="1" noChangeArrowheads="1" noChangeShapeType="1" noTextEdit="1"/>
              </p:cNvSpPr>
              <p:nvPr/>
            </p:nvSpPr>
            <p:spPr>
              <a:xfrm flipH="1">
                <a:off x="4862018" y="3995218"/>
                <a:ext cx="277744" cy="369332"/>
              </a:xfrm>
              <a:prstGeom prst="rect">
                <a:avLst/>
              </a:prstGeom>
              <a:blipFill>
                <a:blip r:embed="rId9"/>
                <a:stretch>
                  <a:fillRect l="-40000" r="-151111" b="-34426"/>
                </a:stretch>
              </a:blipFill>
            </p:spPr>
            <p:txBody>
              <a:bodyPr/>
              <a:lstStyle/>
              <a:p>
                <a:r>
                  <a:rPr lang="en-GB">
                    <a:noFill/>
                  </a:rPr>
                  <a:t> </a:t>
                </a:r>
              </a:p>
            </p:txBody>
          </p:sp>
        </mc:Fallback>
      </mc:AlternateContent>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01409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0A0CE8C-8DFC-488D-A7E5-B33AB32927A3}"/>
              </a:ext>
            </a:extLst>
          </p:cNvPr>
          <p:cNvGrpSpPr/>
          <p:nvPr/>
        </p:nvGrpSpPr>
        <p:grpSpPr>
          <a:xfrm>
            <a:off x="680" y="848536"/>
            <a:ext cx="7098427" cy="5543512"/>
            <a:chOff x="-84842" y="968830"/>
            <a:chExt cx="7098427" cy="5543512"/>
          </a:xfrm>
        </p:grpSpPr>
        <p:pic>
          <p:nvPicPr>
            <p:cNvPr id="2" name="Picture 1">
              <a:extLst>
                <a:ext uri="{FF2B5EF4-FFF2-40B4-BE49-F238E27FC236}">
                  <a16:creationId xmlns:a16="http://schemas.microsoft.com/office/drawing/2014/main" id="{7E1E5BA3-98C4-4EA4-BAD7-558B1EAA3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43" r="16367" b="50043"/>
            <a:stretch/>
          </p:blipFill>
          <p:spPr bwMode="auto">
            <a:xfrm>
              <a:off x="1127886" y="1261147"/>
              <a:ext cx="2786625" cy="47122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descr="A close up of a map&#10;&#10;Description automatically generated">
              <a:extLst>
                <a:ext uri="{FF2B5EF4-FFF2-40B4-BE49-F238E27FC236}">
                  <a16:creationId xmlns:a16="http://schemas.microsoft.com/office/drawing/2014/main" id="{45498237-429F-4502-851F-4631959FAA38}"/>
                </a:ext>
              </a:extLst>
            </p:cNvPr>
            <p:cNvPicPr>
              <a:picLocks noChangeAspect="1"/>
            </p:cNvPicPr>
            <p:nvPr/>
          </p:nvPicPr>
          <p:blipFill rotWithShape="1">
            <a:blip r:embed="rId4"/>
            <a:srcRect t="1917"/>
            <a:stretch/>
          </p:blipFill>
          <p:spPr>
            <a:xfrm>
              <a:off x="4060112" y="3927583"/>
              <a:ext cx="2709350" cy="2584759"/>
            </a:xfrm>
            <a:prstGeom prst="rect">
              <a:avLst/>
            </a:prstGeom>
          </p:spPr>
        </p:pic>
        <p:pic>
          <p:nvPicPr>
            <p:cNvPr id="5" name="Picture 4" descr="A close up of a map&#10;&#10;Description automatically generated">
              <a:extLst>
                <a:ext uri="{FF2B5EF4-FFF2-40B4-BE49-F238E27FC236}">
                  <a16:creationId xmlns:a16="http://schemas.microsoft.com/office/drawing/2014/main" id="{06BE1358-50FA-4E45-B07A-576CA3BC2562}"/>
                </a:ext>
              </a:extLst>
            </p:cNvPr>
            <p:cNvPicPr>
              <a:picLocks noChangeAspect="1"/>
            </p:cNvPicPr>
            <p:nvPr/>
          </p:nvPicPr>
          <p:blipFill rotWithShape="1">
            <a:blip r:embed="rId5"/>
            <a:srcRect l="-1241" t="3288" r="51940" b="69117"/>
            <a:stretch/>
          </p:blipFill>
          <p:spPr>
            <a:xfrm>
              <a:off x="3892300" y="1101574"/>
              <a:ext cx="3121285" cy="2055692"/>
            </a:xfrm>
            <a:prstGeom prst="rect">
              <a:avLst/>
            </a:prstGeom>
          </p:spPr>
        </p:pic>
        <p:grpSp>
          <p:nvGrpSpPr>
            <p:cNvPr id="10" name="Group 9">
              <a:extLst>
                <a:ext uri="{FF2B5EF4-FFF2-40B4-BE49-F238E27FC236}">
                  <a16:creationId xmlns:a16="http://schemas.microsoft.com/office/drawing/2014/main" id="{3AF281B1-DF53-4526-BB83-5B6B81F3C90B}"/>
                </a:ext>
              </a:extLst>
            </p:cNvPr>
            <p:cNvGrpSpPr/>
            <p:nvPr/>
          </p:nvGrpSpPr>
          <p:grpSpPr>
            <a:xfrm>
              <a:off x="-84842" y="968830"/>
              <a:ext cx="1167753" cy="4712225"/>
              <a:chOff x="5806936" y="10054"/>
              <a:chExt cx="1576347" cy="6103724"/>
            </a:xfrm>
          </p:grpSpPr>
          <p:pic>
            <p:nvPicPr>
              <p:cNvPr id="6" name="Picture 5">
                <a:extLst>
                  <a:ext uri="{FF2B5EF4-FFF2-40B4-BE49-F238E27FC236}">
                    <a16:creationId xmlns:a16="http://schemas.microsoft.com/office/drawing/2014/main" id="{ED9F7B01-D5D7-424D-B0FB-D32D942B7E7E}"/>
                  </a:ext>
                </a:extLst>
              </p:cNvPr>
              <p:cNvPicPr>
                <a:picLocks noChangeAspect="1"/>
              </p:cNvPicPr>
              <p:nvPr/>
            </p:nvPicPr>
            <p:blipFill rotWithShape="1">
              <a:blip r:embed="rId6"/>
              <a:srcRect l="78715" t="77398" r="26" b="4485"/>
              <a:stretch/>
            </p:blipFill>
            <p:spPr>
              <a:xfrm>
                <a:off x="5806936" y="10054"/>
                <a:ext cx="1576347" cy="883447"/>
              </a:xfrm>
              <a:prstGeom prst="rect">
                <a:avLst/>
              </a:prstGeom>
            </p:spPr>
          </p:pic>
          <p:sp>
            <p:nvSpPr>
              <p:cNvPr id="8" name="Oval 7">
                <a:extLst>
                  <a:ext uri="{FF2B5EF4-FFF2-40B4-BE49-F238E27FC236}">
                    <a16:creationId xmlns:a16="http://schemas.microsoft.com/office/drawing/2014/main" id="{5E1D3209-3B33-4886-AE63-736399D51ABE}"/>
                  </a:ext>
                </a:extLst>
              </p:cNvPr>
              <p:cNvSpPr/>
              <p:nvPr/>
            </p:nvSpPr>
            <p:spPr>
              <a:xfrm>
                <a:off x="6045682" y="813233"/>
                <a:ext cx="1080000" cy="10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5AD1C56B-4C1F-4ACE-9463-2F4CA20D742B}"/>
                  </a:ext>
                </a:extLst>
              </p:cNvPr>
              <p:cNvSpPr/>
              <p:nvPr/>
            </p:nvSpPr>
            <p:spPr>
              <a:xfrm>
                <a:off x="6413932" y="5843778"/>
                <a:ext cx="284063"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C04F37DA-2DB4-4E2C-9C2B-DE007F533337}"/>
                  </a:ext>
                </a:extLst>
              </p:cNvPr>
              <p:cNvCxnSpPr>
                <a:cxnSpLocks/>
              </p:cNvCxnSpPr>
              <p:nvPr/>
            </p:nvCxnSpPr>
            <p:spPr>
              <a:xfrm flipH="1">
                <a:off x="6563954" y="2036190"/>
                <a:ext cx="21728" cy="36670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1E5543A9-848D-4618-A9F2-3BA43A03C3F2}"/>
              </a:ext>
            </a:extLst>
          </p:cNvPr>
          <p:cNvSpPr txBox="1"/>
          <p:nvPr/>
        </p:nvSpPr>
        <p:spPr>
          <a:xfrm>
            <a:off x="0" y="6586894"/>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grpSp>
        <p:nvGrpSpPr>
          <p:cNvPr id="13" name="Group 12">
            <a:extLst>
              <a:ext uri="{FF2B5EF4-FFF2-40B4-BE49-F238E27FC236}">
                <a16:creationId xmlns:a16="http://schemas.microsoft.com/office/drawing/2014/main" id="{A5F3FB88-11A8-47FF-A73B-6A1EA8CE3A8E}"/>
              </a:ext>
            </a:extLst>
          </p:cNvPr>
          <p:cNvGrpSpPr/>
          <p:nvPr/>
        </p:nvGrpSpPr>
        <p:grpSpPr>
          <a:xfrm>
            <a:off x="7034657" y="1457724"/>
            <a:ext cx="5134656" cy="3942551"/>
            <a:chOff x="7108754" y="1733494"/>
            <a:chExt cx="5083246" cy="3596326"/>
          </a:xfrm>
        </p:grpSpPr>
        <p:pic>
          <p:nvPicPr>
            <p:cNvPr id="15" name="Picture 14" descr="A close up of a map&#10;&#10;Description automatically generated">
              <a:extLst>
                <a:ext uri="{FF2B5EF4-FFF2-40B4-BE49-F238E27FC236}">
                  <a16:creationId xmlns:a16="http://schemas.microsoft.com/office/drawing/2014/main" id="{EDED2C58-3BC6-4C52-A38B-FC44B47B9F25}"/>
                </a:ext>
              </a:extLst>
            </p:cNvPr>
            <p:cNvPicPr>
              <a:picLocks noChangeAspect="1"/>
            </p:cNvPicPr>
            <p:nvPr/>
          </p:nvPicPr>
          <p:blipFill rotWithShape="1">
            <a:blip r:embed="rId7"/>
            <a:srcRect l="20208"/>
            <a:stretch/>
          </p:blipFill>
          <p:spPr>
            <a:xfrm>
              <a:off x="8428596" y="1733494"/>
              <a:ext cx="3763404" cy="3596326"/>
            </a:xfrm>
            <a:prstGeom prst="rect">
              <a:avLst/>
            </a:prstGeom>
          </p:spPr>
        </p:pic>
        <p:sp>
          <p:nvSpPr>
            <p:cNvPr id="7" name="TextBox 6">
              <a:extLst>
                <a:ext uri="{FF2B5EF4-FFF2-40B4-BE49-F238E27FC236}">
                  <a16:creationId xmlns:a16="http://schemas.microsoft.com/office/drawing/2014/main" id="{CCB704D9-FB9B-4B3C-8826-82F302907209}"/>
                </a:ext>
              </a:extLst>
            </p:cNvPr>
            <p:cNvSpPr txBox="1"/>
            <p:nvPr/>
          </p:nvSpPr>
          <p:spPr>
            <a:xfrm>
              <a:off x="7552963" y="2170661"/>
              <a:ext cx="525465" cy="307777"/>
            </a:xfrm>
            <a:prstGeom prst="rect">
              <a:avLst/>
            </a:prstGeom>
            <a:noFill/>
          </p:spPr>
          <p:txBody>
            <a:bodyPr wrap="none" rtlCol="0">
              <a:spAutoFit/>
            </a:bodyPr>
            <a:lstStyle/>
            <a:p>
              <a:r>
                <a:rPr lang="en-GB" sz="1400" dirty="0"/>
                <a:t>Data</a:t>
              </a:r>
              <a:endParaRPr lang="en-GB" dirty="0"/>
            </a:p>
          </p:txBody>
        </p:sp>
        <p:sp>
          <p:nvSpPr>
            <p:cNvPr id="14" name="TextBox 13">
              <a:extLst>
                <a:ext uri="{FF2B5EF4-FFF2-40B4-BE49-F238E27FC236}">
                  <a16:creationId xmlns:a16="http://schemas.microsoft.com/office/drawing/2014/main" id="{298B2B16-C986-4A43-93AD-5D31871448F4}"/>
                </a:ext>
              </a:extLst>
            </p:cNvPr>
            <p:cNvSpPr txBox="1"/>
            <p:nvPr/>
          </p:nvSpPr>
          <p:spPr>
            <a:xfrm>
              <a:off x="7108754" y="3215937"/>
              <a:ext cx="1413885" cy="523220"/>
            </a:xfrm>
            <a:prstGeom prst="rect">
              <a:avLst/>
            </a:prstGeom>
            <a:noFill/>
          </p:spPr>
          <p:txBody>
            <a:bodyPr wrap="square" rtlCol="0">
              <a:spAutoFit/>
            </a:bodyPr>
            <a:lstStyle/>
            <a:p>
              <a:pPr algn="ctr"/>
              <a:r>
                <a:rPr lang="en-GB" sz="1400" dirty="0"/>
                <a:t>Spiking neuron model</a:t>
              </a:r>
            </a:p>
          </p:txBody>
        </p:sp>
        <p:sp>
          <p:nvSpPr>
            <p:cNvPr id="17" name="TextBox 16">
              <a:extLst>
                <a:ext uri="{FF2B5EF4-FFF2-40B4-BE49-F238E27FC236}">
                  <a16:creationId xmlns:a16="http://schemas.microsoft.com/office/drawing/2014/main" id="{B260015E-238F-4611-B274-9BB937FD7A2D}"/>
                </a:ext>
              </a:extLst>
            </p:cNvPr>
            <p:cNvSpPr txBox="1"/>
            <p:nvPr/>
          </p:nvSpPr>
          <p:spPr>
            <a:xfrm>
              <a:off x="7108754" y="4327064"/>
              <a:ext cx="1413885" cy="523220"/>
            </a:xfrm>
            <a:prstGeom prst="rect">
              <a:avLst/>
            </a:prstGeom>
            <a:noFill/>
          </p:spPr>
          <p:txBody>
            <a:bodyPr wrap="square" rtlCol="0">
              <a:spAutoFit/>
            </a:bodyPr>
            <a:lstStyle/>
            <a:p>
              <a:pPr algn="ctr"/>
              <a:r>
                <a:rPr lang="en-GB" sz="1400" dirty="0"/>
                <a:t>Firing rate model</a:t>
              </a:r>
            </a:p>
          </p:txBody>
        </p:sp>
      </p:grpSp>
    </p:spTree>
    <p:extLst>
      <p:ext uri="{BB962C8B-B14F-4D97-AF65-F5344CB8AC3E}">
        <p14:creationId xmlns:p14="http://schemas.microsoft.com/office/powerpoint/2010/main" val="3424841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Summary of 1d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320651"/>
              </a:xfrm>
              <a:solidFill>
                <a:schemeClr val="bg1"/>
              </a:solidFill>
            </p:spPr>
            <p:txBody>
              <a:bodyPr>
                <a:normAutofit lnSpcReduction="10000"/>
              </a:bodyPr>
              <a:lstStyle/>
              <a:p>
                <a:r>
                  <a:rPr lang="en-US" dirty="0"/>
                  <a:t>A </a:t>
                </a:r>
                <a:r>
                  <a:rPr lang="en-US" dirty="0">
                    <a:solidFill>
                      <a:srgbClr val="2076BA"/>
                    </a:solidFill>
                  </a:rPr>
                  <a:t>dynamical system </a:t>
                </a:r>
                <a:r>
                  <a:rPr lang="en-US" dirty="0"/>
                  <a:t>is something that evolves over time</a:t>
                </a:r>
              </a:p>
              <a:p>
                <a:r>
                  <a:rPr lang="en-US" dirty="0"/>
                  <a:t>We describe (continuous) dynamical systems using </a:t>
                </a:r>
                <a:r>
                  <a:rPr lang="en-US" dirty="0">
                    <a:solidFill>
                      <a:srgbClr val="0070C0"/>
                    </a:solidFill>
                  </a:rPr>
                  <a:t>ordinary differential equations </a:t>
                </a:r>
                <a:r>
                  <a:rPr lang="en-US" dirty="0"/>
                  <a:t>(ODEs)</a:t>
                </a:r>
              </a:p>
              <a:p>
                <a:r>
                  <a:rPr lang="en-US" dirty="0"/>
                  <a:t>A one dimensional system (one equation) has 2 types of asymptotic dynamics: </a:t>
                </a:r>
              </a:p>
              <a:p>
                <a:pPr marL="514350" indent="-514350">
                  <a:buFont typeface="+mj-lt"/>
                  <a:buAutoNum type="arabicPeriod"/>
                </a:pPr>
                <a:r>
                  <a:rPr lang="en-US" dirty="0"/>
                  <a:t> </a:t>
                </a:r>
                <a14:m>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m:t>
                    </m:r>
                  </m:oMath>
                </a14:m>
                <a:endParaRPr lang="en-US" dirty="0"/>
              </a:p>
              <a:p>
                <a:pPr marL="514350" indent="-514350">
                  <a:buFont typeface="+mj-lt"/>
                  <a:buAutoNum type="arabicPeriod"/>
                </a:pPr>
                <a:r>
                  <a:rPr lang="en-US" dirty="0"/>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a:t>
                </a:r>
              </a:p>
              <a:p>
                <a:pPr marL="514350" indent="-514350">
                  <a:buFont typeface="+mj-lt"/>
                  <a:buAutoNum type="arabicPeriod"/>
                </a:pPr>
                <a:endParaRPr lang="en-US" dirty="0"/>
              </a:p>
              <a:p>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is called a </a:t>
                </a:r>
                <a:r>
                  <a:rPr lang="en-US" dirty="0">
                    <a:solidFill>
                      <a:srgbClr val="0072BD"/>
                    </a:solidFill>
                  </a:rPr>
                  <a:t>steady state</a:t>
                </a:r>
                <a:r>
                  <a:rPr lang="en-US" dirty="0"/>
                  <a:t>, and can be </a:t>
                </a:r>
                <a:r>
                  <a:rPr lang="en-US" dirty="0">
                    <a:solidFill>
                      <a:srgbClr val="0072BD"/>
                    </a:solidFill>
                  </a:rPr>
                  <a:t>stable</a:t>
                </a:r>
                <a:r>
                  <a:rPr lang="en-US" dirty="0"/>
                  <a:t> or </a:t>
                </a:r>
                <a:r>
                  <a:rPr lang="en-US" dirty="0">
                    <a:solidFill>
                      <a:srgbClr val="0072BD"/>
                    </a:solidFill>
                  </a:rPr>
                  <a:t>unstable</a:t>
                </a:r>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320651"/>
              </a:xfrm>
              <a:blipFill>
                <a:blip r:embed="rId2"/>
                <a:stretch>
                  <a:fillRect l="-1217" t="-3103"/>
                </a:stretch>
              </a:blipFill>
            </p:spPr>
            <p:txBody>
              <a:bodyPr/>
              <a:lstStyle/>
              <a:p>
                <a:r>
                  <a:rPr lang="en-GB">
                    <a:noFill/>
                  </a:rPr>
                  <a:t> </a:t>
                </a:r>
              </a:p>
            </p:txBody>
          </p:sp>
        </mc:Fallback>
      </mc:AlternateContent>
    </p:spTree>
    <p:extLst>
      <p:ext uri="{BB962C8B-B14F-4D97-AF65-F5344CB8AC3E}">
        <p14:creationId xmlns:p14="http://schemas.microsoft.com/office/powerpoint/2010/main" val="4063435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CD45E0-1019-4270-87F2-23CD5AD8087F}"/>
              </a:ext>
            </a:extLst>
          </p:cNvPr>
          <p:cNvPicPr>
            <a:picLocks noChangeAspect="1"/>
          </p:cNvPicPr>
          <p:nvPr/>
        </p:nvPicPr>
        <p:blipFill rotWithShape="1">
          <a:blip r:embed="rId2"/>
          <a:srcRect r="25382"/>
          <a:stretch/>
        </p:blipFill>
        <p:spPr>
          <a:xfrm>
            <a:off x="6170159" y="0"/>
            <a:ext cx="6021841" cy="5307291"/>
          </a:xfrm>
          <a:prstGeom prst="rect">
            <a:avLst/>
          </a:prstGeom>
        </p:spPr>
      </p:pic>
      <p:pic>
        <p:nvPicPr>
          <p:cNvPr id="8" name="Picture 7">
            <a:extLst>
              <a:ext uri="{FF2B5EF4-FFF2-40B4-BE49-F238E27FC236}">
                <a16:creationId xmlns:a16="http://schemas.microsoft.com/office/drawing/2014/main" id="{614821A4-D4B5-4416-9961-F325BC0B7679}"/>
              </a:ext>
            </a:extLst>
          </p:cNvPr>
          <p:cNvPicPr>
            <a:picLocks noChangeAspect="1"/>
          </p:cNvPicPr>
          <p:nvPr/>
        </p:nvPicPr>
        <p:blipFill rotWithShape="1">
          <a:blip r:embed="rId2"/>
          <a:srcRect l="78715" t="77398" r="26" b="4485"/>
          <a:stretch/>
        </p:blipFill>
        <p:spPr>
          <a:xfrm>
            <a:off x="10369483" y="5255444"/>
            <a:ext cx="1715679" cy="961534"/>
          </a:xfrm>
          <a:prstGeom prst="rect">
            <a:avLst/>
          </a:prstGeom>
        </p:spPr>
      </p:pic>
      <p:pic>
        <p:nvPicPr>
          <p:cNvPr id="9" name="Picture 8">
            <a:extLst>
              <a:ext uri="{FF2B5EF4-FFF2-40B4-BE49-F238E27FC236}">
                <a16:creationId xmlns:a16="http://schemas.microsoft.com/office/drawing/2014/main" id="{B295CAF8-BF4F-4B99-BC13-4D2962FB58C1}"/>
              </a:ext>
            </a:extLst>
          </p:cNvPr>
          <p:cNvPicPr>
            <a:picLocks noChangeAspect="1"/>
          </p:cNvPicPr>
          <p:nvPr/>
        </p:nvPicPr>
        <p:blipFill rotWithShape="1">
          <a:blip r:embed="rId3"/>
          <a:srcRect l="27526" t="16082" r="14949" b="56289"/>
          <a:stretch/>
        </p:blipFill>
        <p:spPr>
          <a:xfrm>
            <a:off x="0" y="4945263"/>
            <a:ext cx="7013541" cy="1894788"/>
          </a:xfrm>
          <a:prstGeom prst="rect">
            <a:avLst/>
          </a:prstGeom>
        </p:spPr>
      </p:pic>
      <p:sp>
        <p:nvSpPr>
          <p:cNvPr id="2" name="TextBox 1">
            <a:extLst>
              <a:ext uri="{FF2B5EF4-FFF2-40B4-BE49-F238E27FC236}">
                <a16:creationId xmlns:a16="http://schemas.microsoft.com/office/drawing/2014/main" id="{03A28C53-E055-478F-BDD1-A38B3ABAD90F}"/>
              </a:ext>
            </a:extLst>
          </p:cNvPr>
          <p:cNvSpPr txBox="1"/>
          <p:nvPr/>
        </p:nvSpPr>
        <p:spPr>
          <a:xfrm>
            <a:off x="499621" y="1130103"/>
            <a:ext cx="5184742" cy="2308324"/>
          </a:xfrm>
          <a:prstGeom prst="rect">
            <a:avLst/>
          </a:prstGeom>
          <a:solidFill>
            <a:schemeClr val="bg1"/>
          </a:solidFill>
        </p:spPr>
        <p:txBody>
          <a:bodyPr wrap="square" rtlCol="0">
            <a:spAutoFit/>
          </a:bodyPr>
          <a:lstStyle/>
          <a:p>
            <a:r>
              <a:rPr lang="en-GB" b="1" u="sng" dirty="0"/>
              <a:t>Types of computational model</a:t>
            </a:r>
          </a:p>
          <a:p>
            <a:endParaRPr lang="en-GB" b="1" u="sng" dirty="0"/>
          </a:p>
          <a:p>
            <a:r>
              <a:rPr lang="en-GB" dirty="0">
                <a:solidFill>
                  <a:srgbClr val="C00000"/>
                </a:solidFill>
              </a:rPr>
              <a:t>Cognitive models</a:t>
            </a:r>
            <a:r>
              <a:rPr lang="en-GB" dirty="0"/>
              <a:t>: Explains behavioural data</a:t>
            </a:r>
          </a:p>
          <a:p>
            <a:endParaRPr lang="en-GB" dirty="0"/>
          </a:p>
          <a:p>
            <a:r>
              <a:rPr lang="en-GB" dirty="0">
                <a:solidFill>
                  <a:srgbClr val="0070C0"/>
                </a:solidFill>
              </a:rPr>
              <a:t>Computational neuroscience</a:t>
            </a:r>
            <a:r>
              <a:rPr lang="en-GB" dirty="0"/>
              <a:t>: Explains neuronal activity patterns</a:t>
            </a:r>
          </a:p>
          <a:p>
            <a:endParaRPr lang="en-GB" dirty="0"/>
          </a:p>
          <a:p>
            <a:r>
              <a:rPr lang="en-GB" dirty="0">
                <a:solidFill>
                  <a:schemeClr val="bg2">
                    <a:lumMod val="25000"/>
                  </a:schemeClr>
                </a:solidFill>
              </a:rPr>
              <a:t>Artificial Intelligence</a:t>
            </a:r>
            <a:r>
              <a:rPr lang="en-GB" dirty="0"/>
              <a:t>: Performs complex tasks</a:t>
            </a:r>
          </a:p>
        </p:txBody>
      </p:sp>
    </p:spTree>
    <p:extLst>
      <p:ext uri="{BB962C8B-B14F-4D97-AF65-F5344CB8AC3E}">
        <p14:creationId xmlns:p14="http://schemas.microsoft.com/office/powerpoint/2010/main" val="365470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Higher dimensional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1912614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Higher dimensional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667251"/>
              </a:xfrm>
              <a:solidFill>
                <a:schemeClr val="bg1"/>
              </a:solidFill>
            </p:spPr>
            <p:txBody>
              <a:bodyPr>
                <a:normAutofit/>
              </a:bodyPr>
              <a:lstStyle/>
              <a:p>
                <a:r>
                  <a:rPr lang="en-GB" dirty="0"/>
                  <a:t>In nature many systems have types of dynamics that are not either a steady state or increasing/decreasing forever</a:t>
                </a:r>
              </a:p>
              <a:p>
                <a:r>
                  <a:rPr lang="en-GB" dirty="0"/>
                  <a:t>Example: oscillations such as the brain’s alpha, gamma, etc rhythms</a:t>
                </a:r>
              </a:p>
              <a:p>
                <a:r>
                  <a:rPr lang="en-GB" dirty="0"/>
                  <a:t>To capture these types of dynamics, we need </a:t>
                </a:r>
                <a:r>
                  <a:rPr lang="en-GB" dirty="0">
                    <a:solidFill>
                      <a:srgbClr val="0072BD"/>
                    </a:solidFill>
                  </a:rPr>
                  <a:t>higher dimensional dynamic systems</a:t>
                </a:r>
              </a:p>
              <a:p>
                <a:r>
                  <a:rPr lang="en-GB" dirty="0"/>
                  <a:t>The dimension of the system is the </a:t>
                </a:r>
                <a:r>
                  <a:rPr lang="en-GB" dirty="0">
                    <a:solidFill>
                      <a:srgbClr val="0072BD"/>
                    </a:solidFill>
                  </a:rPr>
                  <a:t>number of equations</a:t>
                </a:r>
              </a:p>
              <a:p>
                <a:pPr marL="0" indent="0">
                  <a:buNone/>
                </a:pPr>
                <a:r>
                  <a:rPr lang="en-GB" dirty="0"/>
                  <a:t>1d: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br>
                  <a:rPr lang="en-GB" dirty="0"/>
                </a:br>
                <a:r>
                  <a:rPr lang="en-GB" dirty="0"/>
                  <a:t>2d: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m:t>
                    </m:r>
                    <m:r>
                      <a:rPr lang="en-GB" b="0" i="1" smtClean="0">
                        <a:latin typeface="Cambria Math" panose="02040503050406030204" pitchFamily="18" charset="0"/>
                      </a:rPr>
                      <m:t>𝑔</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oMath>
                </a14:m>
                <a:br>
                  <a:rPr lang="en-GB" dirty="0"/>
                </a:br>
                <a:r>
                  <a:rPr lang="en-US" dirty="0"/>
                  <a:t>3d: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a:latin typeface="Cambria Math" panose="02040503050406030204" pitchFamily="18" charset="0"/>
                      </a:rPr>
                      <m:t>=</m:t>
                    </m:r>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i="1">
                        <a:latin typeface="Cambria Math" panose="02040503050406030204" pitchFamily="18" charset="0"/>
                      </a:rPr>
                      <m:t>,   </m:t>
                    </m:r>
                    <m:acc>
                      <m:accPr>
                        <m:chr m:val="̇"/>
                        <m:ctrlPr>
                          <a:rPr lang="en-GB" i="1">
                            <a:latin typeface="Cambria Math" panose="02040503050406030204" pitchFamily="18" charset="0"/>
                          </a:rPr>
                        </m:ctrlPr>
                      </m:accPr>
                      <m:e>
                        <m:r>
                          <a:rPr lang="en-GB" i="1">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𝑔</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𝑧</m:t>
                        </m:r>
                      </m:e>
                    </m:acc>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r>
                      <a:rPr lang="en-GB" b="0" i="1" smtClean="0">
                        <a:latin typeface="Cambria Math" panose="02040503050406030204" pitchFamily="18" charset="0"/>
                      </a:rPr>
                      <m:t>)</m:t>
                    </m:r>
                  </m:oMath>
                </a14:m>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217" t="-2089"/>
                </a:stretch>
              </a:blipFill>
            </p:spPr>
            <p:txBody>
              <a:bodyPr/>
              <a:lstStyle/>
              <a:p>
                <a:r>
                  <a:rPr lang="en-GB">
                    <a:noFill/>
                  </a:rPr>
                  <a:t> </a:t>
                </a:r>
              </a:p>
            </p:txBody>
          </p:sp>
        </mc:Fallback>
      </mc:AlternateContent>
    </p:spTree>
    <p:extLst>
      <p:ext uri="{BB962C8B-B14F-4D97-AF65-F5344CB8AC3E}">
        <p14:creationId xmlns:p14="http://schemas.microsoft.com/office/powerpoint/2010/main" val="12569236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system </a:t>
                </a:r>
              </a:p>
              <a:p>
                <a:pPr marL="0" indent="0">
                  <a:buNone/>
                </a:pPr>
                <a:endParaRPr lang="en-GB" dirty="0"/>
              </a:p>
              <a:p>
                <a:pPr marL="0" indent="0" algn="ctr">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−2</m:t>
                      </m:r>
                    </m:oMath>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oMath>
                  </m:oMathPara>
                </a14:m>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25093208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b="0" dirty="0"/>
              </a:p>
              <a:p>
                <a:pPr marL="0" indent="0">
                  <a:buNone/>
                </a:pPr>
                <a:r>
                  <a:rPr lang="en-GB" dirty="0"/>
                  <a:t>Find </a:t>
                </a:r>
                <a14:m>
                  <m:oMath xmlns:m="http://schemas.openxmlformats.org/officeDocument/2006/math">
                    <m:r>
                      <a:rPr lang="en-GB" b="0" i="1" smtClean="0">
                        <a:latin typeface="Cambria Math" panose="02040503050406030204" pitchFamily="18" charset="0"/>
                      </a:rPr>
                      <m:t>𝑥</m:t>
                    </m:r>
                  </m:oMath>
                </a14:m>
                <a:r>
                  <a:rPr lang="en-GB" dirty="0"/>
                  <a:t> and </a:t>
                </a:r>
                <a14:m>
                  <m:oMath xmlns:m="http://schemas.openxmlformats.org/officeDocument/2006/math">
                    <m:r>
                      <a:rPr lang="en-GB" b="0" i="1" smtClean="0">
                        <a:latin typeface="Cambria Math" panose="02040503050406030204" pitchFamily="18" charset="0"/>
                      </a:rPr>
                      <m:t>𝑦</m:t>
                    </m:r>
                  </m:oMath>
                </a14:m>
                <a:r>
                  <a:rPr lang="en-GB" dirty="0"/>
                  <a:t> such that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r>
                        <a:rPr lang="en-GB" i="1" smtClean="0">
                          <a:latin typeface="Cambria Math" panose="02040503050406030204" pitchFamily="18" charset="0"/>
                        </a:rPr>
                        <m:t>𝑦</m:t>
                      </m:r>
                      <m:r>
                        <a:rPr lang="en-GB" b="0" i="1" smtClean="0">
                          <a:latin typeface="Cambria Math" panose="02040503050406030204" pitchFamily="18" charset="0"/>
                        </a:rPr>
                        <m:t>−2=0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m:t>
                      </m:r>
                    </m:oMath>
                  </m:oMathPara>
                </a14:m>
                <a:endParaRPr lang="en-GB"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Hint</a:t>
            </a:r>
            <a:endParaRPr lang="en-GB" dirty="0"/>
          </a:p>
        </p:txBody>
      </p:sp>
    </p:spTree>
    <p:extLst>
      <p:ext uri="{BB962C8B-B14F-4D97-AF65-F5344CB8AC3E}">
        <p14:creationId xmlns:p14="http://schemas.microsoft.com/office/powerpoint/2010/main" val="34168114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dirty="0"/>
              </a:p>
              <a:p>
                <a:pPr marL="0" indent="0">
                  <a:buNone/>
                </a:pPr>
                <a:r>
                  <a:rPr lang="en-GB" dirty="0"/>
                  <a:t>Solve </a:t>
                </a:r>
                <a:r>
                  <a:rPr lang="en-GB" dirty="0" err="1"/>
                  <a:t>eqn</a:t>
                </a:r>
                <a:r>
                  <a:rPr lang="en-GB" dirty="0"/>
                  <a:t> 1: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−2=0→</m:t>
                      </m:r>
                      <m:r>
                        <a:rPr lang="en-GB" b="0" i="1" smtClean="0">
                          <a:latin typeface="Cambria Math" panose="02040503050406030204" pitchFamily="18" charset="0"/>
                        </a:rPr>
                        <m:t>𝑦</m:t>
                      </m:r>
                      <m:r>
                        <a:rPr lang="en-GB" b="0" i="1" smtClean="0">
                          <a:latin typeface="Cambria Math" panose="02040503050406030204" pitchFamily="18" charset="0"/>
                        </a:rPr>
                        <m:t>=2</m:t>
                      </m:r>
                    </m:oMath>
                  </m:oMathPara>
                </a14:m>
                <a:endParaRPr lang="en-GB" dirty="0"/>
              </a:p>
              <a:p>
                <a:pPr marL="0" indent="0">
                  <a:buNone/>
                </a:pPr>
                <a:r>
                  <a:rPr lang="en-GB" dirty="0"/>
                  <a:t>Solve </a:t>
                </a:r>
                <a:r>
                  <a:rPr lang="en-GB" dirty="0" err="1"/>
                  <a:t>eqn</a:t>
                </a:r>
                <a:r>
                  <a:rPr lang="en-GB" dirty="0"/>
                  <a:t> 2 for </a:t>
                </a:r>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oMath>
                </a14:m>
                <a:r>
                  <a:rPr lang="en-GB" dirty="0"/>
                  <a:t>: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=0→2</m:t>
                      </m:r>
                      <m:r>
                        <a:rPr lang="en-GB" b="0" i="1" smtClean="0">
                          <a:latin typeface="Cambria Math" panose="02040503050406030204" pitchFamily="18" charset="0"/>
                        </a:rPr>
                        <m:t>𝑥</m:t>
                      </m:r>
                      <m:r>
                        <a:rPr lang="en-GB" b="0" i="1" smtClean="0">
                          <a:latin typeface="Cambria Math" panose="02040503050406030204" pitchFamily="18" charset="0"/>
                        </a:rPr>
                        <m:t>+2=0→</m:t>
                      </m:r>
                      <m:r>
                        <a:rPr lang="en-GB" b="0" i="1" smtClean="0">
                          <a:latin typeface="Cambria Math" panose="02040503050406030204" pitchFamily="18" charset="0"/>
                        </a:rPr>
                        <m:t>𝑥</m:t>
                      </m:r>
                      <m:r>
                        <a:rPr lang="en-GB" b="0" i="1" smtClean="0">
                          <a:latin typeface="Cambria Math" panose="02040503050406030204" pitchFamily="18" charset="0"/>
                        </a:rPr>
                        <m:t>=−1</m:t>
                      </m:r>
                    </m:oMath>
                  </m:oMathPara>
                </a14:m>
                <a:endParaRPr lang="en-GB" dirty="0"/>
              </a:p>
              <a:p>
                <a:pPr marL="0" indent="0">
                  <a:buNone/>
                </a:pPr>
                <a:endParaRPr lang="en-GB" dirty="0"/>
              </a:p>
              <a:p>
                <a:pPr marL="0" indent="0" algn="ctr">
                  <a:buNone/>
                </a:pPr>
                <a:r>
                  <a:rPr lang="en-GB" u="sng" dirty="0"/>
                  <a:t>Steady state at: </a:t>
                </a:r>
                <a14:m>
                  <m:oMath xmlns:m="http://schemas.openxmlformats.org/officeDocument/2006/math">
                    <m:d>
                      <m:dPr>
                        <m:ctrlPr>
                          <a:rPr lang="en-GB" b="0" i="1" u="sng" smtClean="0">
                            <a:latin typeface="Cambria Math" panose="02040503050406030204" pitchFamily="18" charset="0"/>
                          </a:rPr>
                        </m:ctrlPr>
                      </m:dPr>
                      <m:e>
                        <m:r>
                          <a:rPr lang="en-GB" b="0" i="1" u="sng" smtClean="0">
                            <a:latin typeface="Cambria Math" panose="02040503050406030204" pitchFamily="18" charset="0"/>
                          </a:rPr>
                          <m:t>𝑥</m:t>
                        </m:r>
                        <m:r>
                          <a:rPr lang="en-GB" b="0" i="1" u="sng" smtClean="0">
                            <a:latin typeface="Cambria Math" panose="02040503050406030204" pitchFamily="18" charset="0"/>
                          </a:rPr>
                          <m:t>,</m:t>
                        </m:r>
                        <m:r>
                          <a:rPr lang="en-GB" b="0" i="1" u="sng" smtClean="0">
                            <a:latin typeface="Cambria Math" panose="02040503050406030204" pitchFamily="18" charset="0"/>
                          </a:rPr>
                          <m:t>𝑦</m:t>
                        </m:r>
                      </m:e>
                    </m:d>
                    <m:r>
                      <a:rPr lang="en-GB" b="0" i="1" u="sng" smtClean="0">
                        <a:latin typeface="Cambria Math" panose="02040503050406030204" pitchFamily="18" charset="0"/>
                      </a:rPr>
                      <m:t>=</m:t>
                    </m:r>
                    <m:d>
                      <m:dPr>
                        <m:ctrlPr>
                          <a:rPr lang="en-GB" b="0" i="1" u="sng" smtClean="0">
                            <a:latin typeface="Cambria Math" panose="02040503050406030204" pitchFamily="18" charset="0"/>
                          </a:rPr>
                        </m:ctrlPr>
                      </m:dPr>
                      <m:e>
                        <m:r>
                          <a:rPr lang="en-GB" b="0" i="1" u="sng" smtClean="0">
                            <a:latin typeface="Cambria Math" panose="02040503050406030204" pitchFamily="18" charset="0"/>
                          </a:rPr>
                          <m:t>−1,2</m:t>
                        </m:r>
                      </m:e>
                    </m:d>
                  </m:oMath>
                </a14:m>
                <a:endParaRPr lang="en-GB"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30350169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359A4D67-C9AE-4B8F-8F63-2086A736DDD6}"/>
              </a:ext>
            </a:extLst>
          </p:cNvPr>
          <p:cNvPicPr>
            <a:picLocks noChangeAspect="1"/>
          </p:cNvPicPr>
          <p:nvPr/>
        </p:nvPicPr>
        <p:blipFill>
          <a:blip r:embed="rId2"/>
          <a:stretch>
            <a:fillRect/>
          </a:stretch>
        </p:blipFill>
        <p:spPr>
          <a:xfrm>
            <a:off x="1742372" y="0"/>
            <a:ext cx="8707255" cy="6858000"/>
          </a:xfrm>
          <a:prstGeom prst="rect">
            <a:avLst/>
          </a:prstGeom>
        </p:spPr>
      </p:pic>
      <p:sp>
        <p:nvSpPr>
          <p:cNvPr id="7" name="TextBox 6">
            <a:extLst>
              <a:ext uri="{FF2B5EF4-FFF2-40B4-BE49-F238E27FC236}">
                <a16:creationId xmlns:a16="http://schemas.microsoft.com/office/drawing/2014/main" id="{045A87F5-0C4F-407C-B6D5-4AD23181CEE1}"/>
              </a:ext>
            </a:extLst>
          </p:cNvPr>
          <p:cNvSpPr txBox="1"/>
          <p:nvPr/>
        </p:nvSpPr>
        <p:spPr>
          <a:xfrm>
            <a:off x="10378911" y="6488668"/>
            <a:ext cx="2196445" cy="369332"/>
          </a:xfrm>
          <a:prstGeom prst="rect">
            <a:avLst/>
          </a:prstGeom>
          <a:noFill/>
        </p:spPr>
        <p:txBody>
          <a:bodyPr wrap="square" rtlCol="0">
            <a:spAutoFit/>
          </a:bodyPr>
          <a:lstStyle/>
          <a:p>
            <a:r>
              <a:rPr lang="en-GB" dirty="0"/>
              <a:t>Breakspear (2017)</a:t>
            </a:r>
          </a:p>
        </p:txBody>
      </p:sp>
    </p:spTree>
    <p:extLst>
      <p:ext uri="{BB962C8B-B14F-4D97-AF65-F5344CB8AC3E}">
        <p14:creationId xmlns:p14="http://schemas.microsoft.com/office/powerpoint/2010/main" val="21114871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25335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2533514" cy="553998"/>
              </a:xfrm>
              <a:prstGeom prst="rect">
                <a:avLst/>
              </a:prstGeom>
              <a:blipFill>
                <a:blip r:embed="rId6"/>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A3F212D-4D97-4399-86CD-B816C53B1E9C}"/>
                  </a:ext>
                </a:extLst>
              </p:cNvPr>
              <p:cNvSpPr txBox="1"/>
              <p:nvPr/>
            </p:nvSpPr>
            <p:spPr>
              <a:xfrm flipH="1">
                <a:off x="4862018" y="3995218"/>
                <a:ext cx="27774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𝑆</m:t>
                      </m:r>
                      <m:r>
                        <a:rPr lang="en-GB" sz="2400" b="0" i="1" smtClean="0">
                          <a:latin typeface="Cambria Math" panose="02040503050406030204" pitchFamily="18" charset="0"/>
                        </a:rPr>
                        <m:t>(</m:t>
                      </m:r>
                      <m:r>
                        <a:rPr lang="en-GB" sz="2400" b="0" i="1" smtClean="0">
                          <a:latin typeface="Cambria Math" panose="02040503050406030204" pitchFamily="18" charset="0"/>
                        </a:rPr>
                        <m:t>𝐼</m:t>
                      </m:r>
                      <m:r>
                        <a:rPr lang="en-GB" sz="2400" b="0" i="1" smtClean="0">
                          <a:latin typeface="Cambria Math" panose="02040503050406030204" pitchFamily="18" charset="0"/>
                        </a:rPr>
                        <m:t>)</m:t>
                      </m:r>
                    </m:oMath>
                  </m:oMathPara>
                </a14:m>
                <a:endParaRPr lang="en-GB" dirty="0"/>
              </a:p>
            </p:txBody>
          </p:sp>
        </mc:Choice>
        <mc:Fallback xmlns="">
          <p:sp>
            <p:nvSpPr>
              <p:cNvPr id="58" name="TextBox 57">
                <a:extLst>
                  <a:ext uri="{FF2B5EF4-FFF2-40B4-BE49-F238E27FC236}">
                    <a16:creationId xmlns:a16="http://schemas.microsoft.com/office/drawing/2014/main" id="{6A3F212D-4D97-4399-86CD-B816C53B1E9C}"/>
                  </a:ext>
                </a:extLst>
              </p:cNvPr>
              <p:cNvSpPr txBox="1">
                <a:spLocks noRot="1" noChangeAspect="1" noMove="1" noResize="1" noEditPoints="1" noAdjustHandles="1" noChangeArrowheads="1" noChangeShapeType="1" noTextEdit="1"/>
              </p:cNvSpPr>
              <p:nvPr/>
            </p:nvSpPr>
            <p:spPr>
              <a:xfrm flipH="1">
                <a:off x="4862018" y="3995218"/>
                <a:ext cx="277744" cy="369332"/>
              </a:xfrm>
              <a:prstGeom prst="rect">
                <a:avLst/>
              </a:prstGeom>
              <a:blipFill>
                <a:blip r:embed="rId9"/>
                <a:stretch>
                  <a:fillRect l="-40000" r="-151111" b="-34426"/>
                </a:stretch>
              </a:blipFill>
            </p:spPr>
            <p:txBody>
              <a:bodyPr/>
              <a:lstStyle/>
              <a:p>
                <a:r>
                  <a:rPr lang="en-GB">
                    <a:noFill/>
                  </a:rPr>
                  <a:t> </a:t>
                </a:r>
              </a:p>
            </p:txBody>
          </p:sp>
        </mc:Fallback>
      </mc:AlternateContent>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3C2B1A-3793-4D27-A83E-FB3693131207}"/>
              </a:ext>
            </a:extLst>
          </p:cNvPr>
          <p:cNvSpPr txBox="1"/>
          <p:nvPr/>
        </p:nvSpPr>
        <p:spPr>
          <a:xfrm>
            <a:off x="7730386" y="579863"/>
            <a:ext cx="3914391" cy="1815882"/>
          </a:xfrm>
          <a:prstGeom prst="rect">
            <a:avLst/>
          </a:prstGeom>
          <a:noFill/>
        </p:spPr>
        <p:txBody>
          <a:bodyPr wrap="square" rtlCol="0">
            <a:spAutoFit/>
          </a:bodyPr>
          <a:lstStyle/>
          <a:p>
            <a:r>
              <a:rPr lang="en-GB" sz="2800" dirty="0"/>
              <a:t>The Wilson-Cowan model is a two-dimensional version of the firing rate model we saw earlier</a:t>
            </a:r>
            <a:endParaRPr lang="en-GB" sz="1600" dirty="0"/>
          </a:p>
        </p:txBody>
      </p:sp>
    </p:spTree>
    <p:extLst>
      <p:ext uri="{BB962C8B-B14F-4D97-AF65-F5344CB8AC3E}">
        <p14:creationId xmlns:p14="http://schemas.microsoft.com/office/powerpoint/2010/main" val="26372166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6967806" y="1801724"/>
                <a:ext cx="5340052" cy="8888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a:rPr lang="en-GB" sz="2800" i="1" smtClean="0">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𝐸</m:t>
                          </m:r>
                        </m:sub>
                      </m:sSub>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𝑆</m:t>
                          </m:r>
                        </m:e>
                        <m:sub>
                          <m:r>
                            <a:rPr lang="en-GB" sz="2800" b="0" i="1" smtClean="0">
                              <a:latin typeface="Cambria Math" panose="02040503050406030204" pitchFamily="18" charset="0"/>
                            </a:rPr>
                            <m:t>𝐸</m:t>
                          </m:r>
                        </m:sub>
                      </m:sSub>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𝑃</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𝐸𝐸</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𝐼𝐸</m:t>
                              </m:r>
                            </m:sub>
                          </m:sSub>
                          <m:r>
                            <a:rPr lang="en-GB" sz="2800" b="0" i="1" smtClean="0">
                              <a:latin typeface="Cambria Math" panose="02040503050406030204" pitchFamily="18" charset="0"/>
                            </a:rPr>
                            <m:t>𝐼</m:t>
                          </m:r>
                        </m:e>
                      </m:d>
                    </m:oMath>
                  </m:oMathPara>
                </a14:m>
                <a:endParaRPr lang="en-GB" sz="2800" b="0" dirty="0"/>
              </a:p>
              <a:p>
                <a:pPr/>
                <a14:m>
                  <m:oMathPara xmlns:m="http://schemas.openxmlformats.org/officeDocument/2006/math">
                    <m:oMathParaPr>
                      <m:jc m:val="left"/>
                    </m:oMathParaPr>
                    <m:oMath xmlns:m="http://schemas.openxmlformats.org/officeDocument/2006/math">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𝐼</m:t>
                          </m:r>
                        </m:sub>
                      </m:sSub>
                      <m:acc>
                        <m:accPr>
                          <m:chr m:val="̇"/>
                          <m:ctrlPr>
                            <a:rPr lang="en-GB" sz="2800" i="1">
                              <a:latin typeface="Cambria Math" panose="02040503050406030204" pitchFamily="18" charset="0"/>
                            </a:rPr>
                          </m:ctrlPr>
                        </m:accPr>
                        <m:e>
                          <m:r>
                            <a:rPr lang="en-GB" sz="2800" b="0" i="1" smtClean="0">
                              <a:latin typeface="Cambria Math" panose="02040503050406030204" pitchFamily="18" charset="0"/>
                            </a:rPr>
                            <m:t>𝐼</m:t>
                          </m:r>
                        </m:e>
                      </m:acc>
                      <m:r>
                        <a:rPr lang="en-GB" sz="2800" b="0" i="1" smtClean="0">
                          <a:latin typeface="Cambria Math" panose="02040503050406030204" pitchFamily="18" charset="0"/>
                        </a:rPr>
                        <m:t>  </m:t>
                      </m:r>
                      <m:r>
                        <a:rPr lang="en-GB" sz="2800" i="1">
                          <a:latin typeface="Cambria Math" panose="02040503050406030204" pitchFamily="18" charset="0"/>
                        </a:rPr>
                        <m:t>=−</m:t>
                      </m:r>
                      <m:r>
                        <a:rPr lang="en-GB" sz="2800" b="0" i="1" smtClean="0">
                          <a:latin typeface="Cambria Math" panose="02040503050406030204" pitchFamily="18" charset="0"/>
                        </a:rPr>
                        <m:t>𝐼</m:t>
                      </m:r>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𝑆</m:t>
                          </m:r>
                        </m:e>
                        <m:sub>
                          <m:r>
                            <a:rPr lang="en-GB" sz="2800" b="0" i="1" smtClean="0">
                              <a:latin typeface="Cambria Math" panose="02040503050406030204" pitchFamily="18" charset="0"/>
                            </a:rPr>
                            <m:t>𝐼</m:t>
                          </m:r>
                        </m:sub>
                      </m:sSub>
                      <m:d>
                        <m:dPr>
                          <m:ctrlPr>
                            <a:rPr lang="en-GB" sz="2800" i="1">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𝑐</m:t>
                              </m:r>
                            </m:e>
                            <m:sub>
                              <m:r>
                                <a:rPr lang="en-GB" sz="2800" i="1">
                                  <a:latin typeface="Cambria Math" panose="02040503050406030204" pitchFamily="18" charset="0"/>
                                </a:rPr>
                                <m:t>𝐸</m:t>
                              </m:r>
                              <m:r>
                                <a:rPr lang="en-GB" sz="2800" b="0" i="1" smtClean="0">
                                  <a:latin typeface="Cambria Math" panose="02040503050406030204" pitchFamily="18" charset="0"/>
                                </a:rPr>
                                <m:t>𝐼</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𝐼𝐼</m:t>
                              </m:r>
                            </m:sub>
                          </m:sSub>
                          <m:r>
                            <a:rPr lang="en-GB" sz="2800" b="0" i="1" smtClean="0">
                              <a:latin typeface="Cambria Math" panose="02040503050406030204" pitchFamily="18" charset="0"/>
                            </a:rPr>
                            <m:t>𝐼</m:t>
                          </m:r>
                        </m:e>
                      </m:d>
                    </m:oMath>
                  </m:oMathPara>
                </a14:m>
                <a:br>
                  <a:rPr lang="en-GB" sz="2800" b="0" dirty="0"/>
                </a:br>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6967806" y="1801724"/>
                <a:ext cx="5340052" cy="888898"/>
              </a:xfrm>
              <a:prstGeom prst="rect">
                <a:avLst/>
              </a:prstGeom>
              <a:blipFill>
                <a:blip r:embed="rId3"/>
                <a:stretch>
                  <a:fillRect/>
                </a:stretch>
              </a:blipFill>
            </p:spPr>
            <p:txBody>
              <a:bodyPr/>
              <a:lstStyle/>
              <a:p>
                <a:r>
                  <a:rPr lang="en-GB">
                    <a:noFill/>
                  </a:rPr>
                  <a:t> </a:t>
                </a:r>
              </a:p>
            </p:txBody>
          </p:sp>
        </mc:Fallback>
      </mc:AlternateContent>
      <p:grpSp>
        <p:nvGrpSpPr>
          <p:cNvPr id="106" name="Group 105">
            <a:extLst>
              <a:ext uri="{FF2B5EF4-FFF2-40B4-BE49-F238E27FC236}">
                <a16:creationId xmlns:a16="http://schemas.microsoft.com/office/drawing/2014/main" id="{3210BECF-9B23-45DF-8FA7-F0E5E7B11A16}"/>
              </a:ext>
            </a:extLst>
          </p:cNvPr>
          <p:cNvGrpSpPr/>
          <p:nvPr/>
        </p:nvGrpSpPr>
        <p:grpSpPr>
          <a:xfrm>
            <a:off x="282608" y="1705901"/>
            <a:ext cx="6857965" cy="4807565"/>
            <a:chOff x="1542696" y="1944343"/>
            <a:chExt cx="6857965" cy="4807565"/>
          </a:xfrm>
        </p:grpSpPr>
        <p:grpSp>
          <p:nvGrpSpPr>
            <p:cNvPr id="8" name="Group 7">
              <a:extLst>
                <a:ext uri="{FF2B5EF4-FFF2-40B4-BE49-F238E27FC236}">
                  <a16:creationId xmlns:a16="http://schemas.microsoft.com/office/drawing/2014/main" id="{C58CCC01-53F2-4AB1-B12C-59C2644AD498}"/>
                </a:ext>
              </a:extLst>
            </p:cNvPr>
            <p:cNvGrpSpPr/>
            <p:nvPr/>
          </p:nvGrpSpPr>
          <p:grpSpPr>
            <a:xfrm>
              <a:off x="5350666" y="2186734"/>
              <a:ext cx="1473880" cy="1938131"/>
              <a:chOff x="5350666" y="2186734"/>
              <a:chExt cx="1473880" cy="1938131"/>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350666" y="2186734"/>
                <a:ext cx="1473880" cy="1938131"/>
              </a:xfrm>
              <a:prstGeom prst="roundRect">
                <a:avLst/>
              </a:prstGeom>
              <a:solidFill>
                <a:srgbClr val="FF6666"/>
              </a:solidFill>
              <a:ln>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Excitatory population firing rate, </a:t>
                </a:r>
                <a:br>
                  <a:rPr lang="en-GB" i="1" dirty="0"/>
                </a:br>
                <a:r>
                  <a:rPr lang="en-GB" i="1" dirty="0"/>
                  <a:t>E</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486987" y="231948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5664765" y="24271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5865265" y="23208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218148" y="23535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472668" y="266431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434693" y="242715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6613492" y="268067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512383" y="349026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6627172" y="302413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5666101" y="377785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5906703" y="376150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6532268" y="3745147"/>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275626" y="38187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449559" y="325447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6644548" y="327083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425500" y="293554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444918" y="383348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E8B5725-9605-4714-B6C0-8CEFD6BC4CF8}"/>
                    </a:ext>
                  </a:extLst>
                </p:cNvPr>
                <p:cNvSpPr/>
                <p:nvPr/>
              </p:nvSpPr>
              <p:spPr>
                <a:xfrm>
                  <a:off x="1542696" y="2774921"/>
                  <a:ext cx="1120589" cy="57108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 </a:t>
                  </a:r>
                  <a14:m>
                    <m:oMath xmlns:m="http://schemas.openxmlformats.org/officeDocument/2006/math">
                      <m:r>
                        <a:rPr lang="en-GB" b="0" i="1" smtClean="0">
                          <a:latin typeface="Cambria Math" panose="02040503050406030204" pitchFamily="18" charset="0"/>
                        </a:rPr>
                        <m:t>𝑃</m:t>
                      </m:r>
                    </m:oMath>
                  </a14:m>
                  <a:endParaRPr lang="en-GB" dirty="0"/>
                </a:p>
              </p:txBody>
            </p:sp>
          </mc:Choice>
          <mc:Fallback xmlns="">
            <p:sp>
              <p:nvSpPr>
                <p:cNvPr id="10" name="Rectangle 9">
                  <a:extLst>
                    <a:ext uri="{FF2B5EF4-FFF2-40B4-BE49-F238E27FC236}">
                      <a16:creationId xmlns:a16="http://schemas.microsoft.com/office/drawing/2014/main" id="{8E8B5725-9605-4714-B6C0-8CEFD6BC4CF8}"/>
                    </a:ext>
                  </a:extLst>
                </p:cNvPr>
                <p:cNvSpPr>
                  <a:spLocks noRot="1" noChangeAspect="1" noMove="1" noResize="1" noEditPoints="1" noAdjustHandles="1" noChangeArrowheads="1" noChangeShapeType="1" noTextEdit="1"/>
                </p:cNvSpPr>
                <p:nvPr/>
              </p:nvSpPr>
              <p:spPr>
                <a:xfrm>
                  <a:off x="1542696" y="2774921"/>
                  <a:ext cx="1120589" cy="571083"/>
                </a:xfrm>
                <a:prstGeom prst="rect">
                  <a:avLst/>
                </a:prstGeom>
                <a:blipFill>
                  <a:blip r:embed="rId4"/>
                  <a:stretch>
                    <a:fillRect l="-538" t="-10417" r="-4839"/>
                  </a:stretch>
                </a:blipFill>
                <a:ln>
                  <a:solidFill>
                    <a:schemeClr val="tx1"/>
                  </a:solidFill>
                </a:ln>
              </p:spPr>
              <p:txBody>
                <a:bodyPr/>
                <a:lstStyle/>
                <a:p>
                  <a:r>
                    <a:rPr lang="en-GB">
                      <a:noFill/>
                    </a:rPr>
                    <a:t> </a:t>
                  </a:r>
                </a:p>
              </p:txBody>
            </p:sp>
          </mc:Fallback>
        </mc:AlternateContent>
        <p:grpSp>
          <p:nvGrpSpPr>
            <p:cNvPr id="55" name="Group 54">
              <a:extLst>
                <a:ext uri="{FF2B5EF4-FFF2-40B4-BE49-F238E27FC236}">
                  <a16:creationId xmlns:a16="http://schemas.microsoft.com/office/drawing/2014/main" id="{E21CD050-20C7-416F-B543-9685F2A64B04}"/>
                </a:ext>
              </a:extLst>
            </p:cNvPr>
            <p:cNvGrpSpPr/>
            <p:nvPr/>
          </p:nvGrpSpPr>
          <p:grpSpPr>
            <a:xfrm>
              <a:off x="5425500" y="4687494"/>
              <a:ext cx="1341559" cy="1638918"/>
              <a:chOff x="5800605" y="3737428"/>
              <a:chExt cx="1576873" cy="1889238"/>
            </a:xfrm>
          </p:grpSpPr>
          <p:sp>
            <p:nvSpPr>
              <p:cNvPr id="59" name="Oval 58">
                <a:extLst>
                  <a:ext uri="{FF2B5EF4-FFF2-40B4-BE49-F238E27FC236}">
                    <a16:creationId xmlns:a16="http://schemas.microsoft.com/office/drawing/2014/main" id="{145A1E05-EA89-493C-8350-347A376D038C}"/>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691165D-C612-4DD1-85E3-E93C0A65095C}"/>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1F1A72A-D6A3-41CA-AB58-BC9F43D03274}"/>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FA25DD98-3259-4021-8FF2-0722F568A33C}"/>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DA57C25-A6AF-49C2-B9B2-A7D16FEE3B03}"/>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5888DA6-486D-4055-9B2E-3B9E8F4B91DA}"/>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C25CECAF-2821-4478-9027-AC02C5C1D2A9}"/>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210E68E-DC54-486E-85F2-50F27ECDC66E}"/>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51CDF4B-A98F-4D39-9AD7-BD33C2BFFF3A}"/>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7904DFBF-FB3A-44F9-9426-11C44D1C60C8}"/>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C4984120-A404-4D41-998A-1B50E3C9359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230D3A0-D310-4A97-A731-66AD95F4F486}"/>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F2503C65-00A9-449F-8B20-186A105B3C7C}"/>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717B830B-3806-4381-B079-DB2A854B9EB1}"/>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C6337C37-933A-4877-9DD8-1ABC319A529E}"/>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DE9DB386-713D-44D5-9227-B94384F00E0F}"/>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394639E2-70BA-4BFB-B45B-05D786528D49}"/>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7290A3CA-6298-4BAF-BEB6-8D7D3814974A}"/>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ECFD353-32B8-4664-AB49-03E8F45FABED}"/>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DFE36491-A032-4244-A7EA-7536D7405F91}"/>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290F5CBE-0983-4B8B-A7F4-2FF7F3B54B0E}"/>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C3C27780-482B-4F2D-AB52-92771D55D11C}"/>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614F7AD-1E52-4F19-8282-863216D5A7AF}"/>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E1578FEF-EDF4-4263-8DC2-218BC38FAF45}"/>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001A354-90E0-4CC5-ADCF-C0347963C68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Rounded Corners 84">
              <a:extLst>
                <a:ext uri="{FF2B5EF4-FFF2-40B4-BE49-F238E27FC236}">
                  <a16:creationId xmlns:a16="http://schemas.microsoft.com/office/drawing/2014/main" id="{C958517B-B5B6-417B-B003-50400B7DB2E2}"/>
                </a:ext>
              </a:extLst>
            </p:cNvPr>
            <p:cNvSpPr/>
            <p:nvPr/>
          </p:nvSpPr>
          <p:spPr>
            <a:xfrm>
              <a:off x="5347909" y="4813777"/>
              <a:ext cx="1473880" cy="1938131"/>
            </a:xfrm>
            <a:prstGeom prst="roundRect">
              <a:avLst/>
            </a:prstGeom>
            <a:solidFill>
              <a:srgbClr val="66B0F0"/>
            </a:solidFill>
            <a:ln>
              <a:solidFill>
                <a:srgbClr val="147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Inhibitory population firing rate, </a:t>
              </a:r>
              <a:br>
                <a:rPr lang="en-GB" i="1" dirty="0"/>
              </a:br>
              <a:r>
                <a:rPr lang="en-GB" i="1" dirty="0"/>
                <a:t>I</a:t>
              </a:r>
              <a:endParaRPr lang="en-GB" dirty="0"/>
            </a:p>
          </p:txBody>
        </p:sp>
        <p:sp>
          <p:nvSpPr>
            <p:cNvPr id="86" name="Oval 85">
              <a:extLst>
                <a:ext uri="{FF2B5EF4-FFF2-40B4-BE49-F238E27FC236}">
                  <a16:creationId xmlns:a16="http://schemas.microsoft.com/office/drawing/2014/main" id="{DBA08348-BD18-4BC3-A10D-BC04E8233703}"/>
                </a:ext>
              </a:extLst>
            </p:cNvPr>
            <p:cNvSpPr/>
            <p:nvPr/>
          </p:nvSpPr>
          <p:spPr>
            <a:xfrm>
              <a:off x="5484230" y="494652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33B6A21A-AF0B-46DE-9596-1CD691B86C7B}"/>
                </a:ext>
              </a:extLst>
            </p:cNvPr>
            <p:cNvSpPr/>
            <p:nvPr/>
          </p:nvSpPr>
          <p:spPr>
            <a:xfrm>
              <a:off x="5662008" y="50542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6DF7EEFD-F929-4805-BDAB-D91D8701FAFD}"/>
                </a:ext>
              </a:extLst>
            </p:cNvPr>
            <p:cNvSpPr/>
            <p:nvPr/>
          </p:nvSpPr>
          <p:spPr>
            <a:xfrm>
              <a:off x="5862508" y="49478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5A5DC3F-68DA-441A-A1E1-F1447B9F32EA}"/>
                </a:ext>
              </a:extLst>
            </p:cNvPr>
            <p:cNvSpPr/>
            <p:nvPr/>
          </p:nvSpPr>
          <p:spPr>
            <a:xfrm>
              <a:off x="6215391" y="49806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B161104-6089-422D-80E9-F7C84FCA0983}"/>
                </a:ext>
              </a:extLst>
            </p:cNvPr>
            <p:cNvSpPr/>
            <p:nvPr/>
          </p:nvSpPr>
          <p:spPr>
            <a:xfrm>
              <a:off x="5469911" y="529135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195EF88B-0E4E-42A0-A761-AA5D31700F11}"/>
                </a:ext>
              </a:extLst>
            </p:cNvPr>
            <p:cNvSpPr/>
            <p:nvPr/>
          </p:nvSpPr>
          <p:spPr>
            <a:xfrm>
              <a:off x="6431936" y="505419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58CE151-4E1B-4455-BF46-2A00C700204E}"/>
                </a:ext>
              </a:extLst>
            </p:cNvPr>
            <p:cNvSpPr/>
            <p:nvPr/>
          </p:nvSpPr>
          <p:spPr>
            <a:xfrm>
              <a:off x="6610735" y="5307714"/>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9BAC7EC-CC84-48F2-A7D8-92F787789E7E}"/>
                </a:ext>
              </a:extLst>
            </p:cNvPr>
            <p:cNvSpPr/>
            <p:nvPr/>
          </p:nvSpPr>
          <p:spPr>
            <a:xfrm>
              <a:off x="5509626" y="611731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41B75F1D-AEB9-4CC9-A153-64588855626C}"/>
                </a:ext>
              </a:extLst>
            </p:cNvPr>
            <p:cNvSpPr/>
            <p:nvPr/>
          </p:nvSpPr>
          <p:spPr>
            <a:xfrm>
              <a:off x="6624415" y="565117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0326A252-1668-4A60-A9DF-FA31F31DD4EA}"/>
                </a:ext>
              </a:extLst>
            </p:cNvPr>
            <p:cNvSpPr/>
            <p:nvPr/>
          </p:nvSpPr>
          <p:spPr>
            <a:xfrm>
              <a:off x="5663344" y="640489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10C9EB94-5495-4C2F-827B-B0FC5BB8809C}"/>
                </a:ext>
              </a:extLst>
            </p:cNvPr>
            <p:cNvSpPr/>
            <p:nvPr/>
          </p:nvSpPr>
          <p:spPr>
            <a:xfrm>
              <a:off x="5903946" y="638854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671A32C8-7639-4242-B96F-CEE2E24D3B22}"/>
                </a:ext>
              </a:extLst>
            </p:cNvPr>
            <p:cNvSpPr/>
            <p:nvPr/>
          </p:nvSpPr>
          <p:spPr>
            <a:xfrm>
              <a:off x="6529511" y="6372190"/>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E154951A-C88C-4696-8805-453C397F7723}"/>
                </a:ext>
              </a:extLst>
            </p:cNvPr>
            <p:cNvSpPr/>
            <p:nvPr/>
          </p:nvSpPr>
          <p:spPr>
            <a:xfrm>
              <a:off x="6272869" y="64457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CDAA048B-8E90-40C3-80A0-8B6ACF873613}"/>
                </a:ext>
              </a:extLst>
            </p:cNvPr>
            <p:cNvSpPr/>
            <p:nvPr/>
          </p:nvSpPr>
          <p:spPr>
            <a:xfrm>
              <a:off x="5446802" y="588152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01E0494-7E53-4ECB-B0CC-F4F5563092A5}"/>
                </a:ext>
              </a:extLst>
            </p:cNvPr>
            <p:cNvSpPr/>
            <p:nvPr/>
          </p:nvSpPr>
          <p:spPr>
            <a:xfrm>
              <a:off x="6641791" y="589787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221E6826-B5DA-453A-B923-493C1FD99867}"/>
                </a:ext>
              </a:extLst>
            </p:cNvPr>
            <p:cNvSpPr/>
            <p:nvPr/>
          </p:nvSpPr>
          <p:spPr>
            <a:xfrm>
              <a:off x="5422743" y="556258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CDD5CB3F-521C-43AE-BA1F-C5F78EDF846B}"/>
                </a:ext>
              </a:extLst>
            </p:cNvPr>
            <p:cNvSpPr/>
            <p:nvPr/>
          </p:nvSpPr>
          <p:spPr>
            <a:xfrm>
              <a:off x="5442161" y="646052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c 16">
              <a:extLst>
                <a:ext uri="{FF2B5EF4-FFF2-40B4-BE49-F238E27FC236}">
                  <a16:creationId xmlns:a16="http://schemas.microsoft.com/office/drawing/2014/main" id="{5C751B15-DD85-4DFD-98A7-C03CE2AB4301}"/>
                </a:ext>
              </a:extLst>
            </p:cNvPr>
            <p:cNvSpPr/>
            <p:nvPr/>
          </p:nvSpPr>
          <p:spPr>
            <a:xfrm>
              <a:off x="5711147" y="2996258"/>
              <a:ext cx="2328882" cy="3755650"/>
            </a:xfrm>
            <a:prstGeom prst="arc">
              <a:avLst>
                <a:gd name="adj1" fmla="val 16218192"/>
                <a:gd name="adj2" fmla="val 295838"/>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ADEA65F4-AD55-4E2D-852B-BC840ED91A3E}"/>
                </a:ext>
              </a:extLst>
            </p:cNvPr>
            <p:cNvGrpSpPr/>
            <p:nvPr/>
          </p:nvGrpSpPr>
          <p:grpSpPr>
            <a:xfrm>
              <a:off x="3584692" y="2622066"/>
              <a:ext cx="900000" cy="900000"/>
              <a:chOff x="8758069" y="3777853"/>
              <a:chExt cx="900000" cy="900000"/>
            </a:xfrm>
          </p:grpSpPr>
          <p:sp>
            <p:nvSpPr>
              <p:cNvPr id="42" name="Rectangle 41">
                <a:extLst>
                  <a:ext uri="{FF2B5EF4-FFF2-40B4-BE49-F238E27FC236}">
                    <a16:creationId xmlns:a16="http://schemas.microsoft.com/office/drawing/2014/main" id="{ED041B2D-95A8-4266-A821-E09A0F0649B2}"/>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40AA5231-0DB7-465C-A66E-BAECF6250627}"/>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D90F9EF6-304D-4324-A0E9-B9E7940FDC61}"/>
                </a:ext>
              </a:extLst>
            </p:cNvPr>
            <p:cNvGrpSpPr/>
            <p:nvPr/>
          </p:nvGrpSpPr>
          <p:grpSpPr>
            <a:xfrm>
              <a:off x="7500661" y="5115913"/>
              <a:ext cx="900000" cy="900000"/>
              <a:chOff x="8758069" y="3777853"/>
              <a:chExt cx="900000" cy="900000"/>
            </a:xfrm>
          </p:grpSpPr>
          <p:sp>
            <p:nvSpPr>
              <p:cNvPr id="108" name="Rectangle 107">
                <a:extLst>
                  <a:ext uri="{FF2B5EF4-FFF2-40B4-BE49-F238E27FC236}">
                    <a16:creationId xmlns:a16="http://schemas.microsoft.com/office/drawing/2014/main" id="{F283FB8A-AC2D-4506-AB15-A7C2AFDB9A73}"/>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C1E0E500-495B-4223-92E4-807645109462}"/>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2" name="Arrow: Right 111">
              <a:extLst>
                <a:ext uri="{FF2B5EF4-FFF2-40B4-BE49-F238E27FC236}">
                  <a16:creationId xmlns:a16="http://schemas.microsoft.com/office/drawing/2014/main" id="{D34E1090-4F54-4640-AF70-8888722BDDDC}"/>
                </a:ext>
              </a:extLst>
            </p:cNvPr>
            <p:cNvSpPr/>
            <p:nvPr/>
          </p:nvSpPr>
          <p:spPr>
            <a:xfrm>
              <a:off x="2758179" y="2876534"/>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Arrow: Right 112">
              <a:extLst>
                <a:ext uri="{FF2B5EF4-FFF2-40B4-BE49-F238E27FC236}">
                  <a16:creationId xmlns:a16="http://schemas.microsoft.com/office/drawing/2014/main" id="{C5CF7222-8789-4E9F-AA0F-8870FE518892}"/>
                </a:ext>
              </a:extLst>
            </p:cNvPr>
            <p:cNvSpPr/>
            <p:nvPr/>
          </p:nvSpPr>
          <p:spPr>
            <a:xfrm flipH="1">
              <a:off x="6835875" y="5432634"/>
              <a:ext cx="635672"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0566D4D0-06E7-449A-BA4A-4B7B2AFD59D4}"/>
                </a:ext>
              </a:extLst>
            </p:cNvPr>
            <p:cNvSpPr/>
            <p:nvPr/>
          </p:nvSpPr>
          <p:spPr>
            <a:xfrm rot="10800000" flipV="1">
              <a:off x="4244742" y="2264760"/>
              <a:ext cx="2116713" cy="878357"/>
            </a:xfrm>
            <a:prstGeom prst="arc">
              <a:avLst>
                <a:gd name="adj1" fmla="val 16218192"/>
                <a:gd name="adj2" fmla="val 20920237"/>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5" name="Arrow: Right 114">
              <a:extLst>
                <a:ext uri="{FF2B5EF4-FFF2-40B4-BE49-F238E27FC236}">
                  <a16:creationId xmlns:a16="http://schemas.microsoft.com/office/drawing/2014/main" id="{E40D4F9B-D036-4992-B3CE-BC3FDE44777F}"/>
                </a:ext>
              </a:extLst>
            </p:cNvPr>
            <p:cNvSpPr/>
            <p:nvPr/>
          </p:nvSpPr>
          <p:spPr>
            <a:xfrm>
              <a:off x="4537831" y="2887306"/>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48BE73B7-DD6D-403B-9FE9-EBFF6BC34664}"/>
                </a:ext>
              </a:extLst>
            </p:cNvPr>
            <p:cNvSpPr/>
            <p:nvPr/>
          </p:nvSpPr>
          <p:spPr>
            <a:xfrm rot="10800000">
              <a:off x="4155402" y="1944343"/>
              <a:ext cx="2328882" cy="375565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41497F4-DFDC-4380-8F6E-4E27A15DBCAE}"/>
                  </a:ext>
                </a:extLst>
              </p:cNvPr>
              <p:cNvSpPr txBox="1"/>
              <p:nvPr/>
            </p:nvSpPr>
            <p:spPr>
              <a:xfrm>
                <a:off x="2911773" y="2948843"/>
                <a:ext cx="288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𝐸</m:t>
                          </m:r>
                        </m:sub>
                      </m:sSub>
                    </m:oMath>
                  </m:oMathPara>
                </a14:m>
                <a:endParaRPr lang="en-GB" dirty="0"/>
              </a:p>
            </p:txBody>
          </p:sp>
        </mc:Choice>
        <mc:Fallback xmlns="">
          <p:sp>
            <p:nvSpPr>
              <p:cNvPr id="117" name="TextBox 116">
                <a:extLst>
                  <a:ext uri="{FF2B5EF4-FFF2-40B4-BE49-F238E27FC236}">
                    <a16:creationId xmlns:a16="http://schemas.microsoft.com/office/drawing/2014/main" id="{F41497F4-DFDC-4380-8F6E-4E27A15DBCAE}"/>
                  </a:ext>
                </a:extLst>
              </p:cNvPr>
              <p:cNvSpPr txBox="1">
                <a:spLocks noRot="1" noChangeAspect="1" noMove="1" noResize="1" noEditPoints="1" noAdjustHandles="1" noChangeArrowheads="1" noChangeShapeType="1" noTextEdit="1"/>
              </p:cNvSpPr>
              <p:nvPr/>
            </p:nvSpPr>
            <p:spPr>
              <a:xfrm>
                <a:off x="2911773" y="2948843"/>
                <a:ext cx="288091" cy="276999"/>
              </a:xfrm>
              <a:prstGeom prst="rect">
                <a:avLst/>
              </a:prstGeom>
              <a:blipFill>
                <a:blip r:embed="rId5"/>
                <a:stretch>
                  <a:fillRect l="-21277" r="-4255"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44B073-7103-4CF6-90C4-2CB1854FF548}"/>
                  </a:ext>
                </a:extLst>
              </p:cNvPr>
              <p:cNvSpPr txBox="1"/>
              <p:nvPr/>
            </p:nvSpPr>
            <p:spPr>
              <a:xfrm>
                <a:off x="6867288" y="5464579"/>
                <a:ext cx="245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𝐼</m:t>
                          </m:r>
                        </m:sub>
                      </m:sSub>
                    </m:oMath>
                  </m:oMathPara>
                </a14:m>
                <a:endParaRPr lang="en-GB" dirty="0"/>
              </a:p>
            </p:txBody>
          </p:sp>
        </mc:Choice>
        <mc:Fallback xmlns="">
          <p:sp>
            <p:nvSpPr>
              <p:cNvPr id="119" name="TextBox 118">
                <a:extLst>
                  <a:ext uri="{FF2B5EF4-FFF2-40B4-BE49-F238E27FC236}">
                    <a16:creationId xmlns:a16="http://schemas.microsoft.com/office/drawing/2014/main" id="{8F44B073-7103-4CF6-90C4-2CB1854FF548}"/>
                  </a:ext>
                </a:extLst>
              </p:cNvPr>
              <p:cNvSpPr txBox="1">
                <a:spLocks noRot="1" noChangeAspect="1" noMove="1" noResize="1" noEditPoints="1" noAdjustHandles="1" noChangeArrowheads="1" noChangeShapeType="1" noTextEdit="1"/>
              </p:cNvSpPr>
              <p:nvPr/>
            </p:nvSpPr>
            <p:spPr>
              <a:xfrm>
                <a:off x="6867288" y="5464579"/>
                <a:ext cx="245195" cy="276999"/>
              </a:xfrm>
              <a:prstGeom prst="rect">
                <a:avLst/>
              </a:prstGeom>
              <a:blipFill>
                <a:blip r:embed="rId6"/>
                <a:stretch>
                  <a:fillRect l="-25000" r="-5000"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617F-DDEF-40F6-B17C-BBADB1E2F55C}"/>
                  </a:ext>
                </a:extLst>
              </p:cNvPr>
              <p:cNvSpPr txBox="1"/>
              <p:nvPr/>
            </p:nvSpPr>
            <p:spPr>
              <a:xfrm>
                <a:off x="6613356" y="3380501"/>
                <a:ext cx="341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𝐸𝐼</m:t>
                          </m:r>
                        </m:sub>
                      </m:sSub>
                    </m:oMath>
                  </m:oMathPara>
                </a14:m>
                <a:endParaRPr lang="en-GB" dirty="0"/>
              </a:p>
            </p:txBody>
          </p:sp>
        </mc:Choice>
        <mc:Fallback xmlns="">
          <p:sp>
            <p:nvSpPr>
              <p:cNvPr id="118" name="TextBox 117">
                <a:extLst>
                  <a:ext uri="{FF2B5EF4-FFF2-40B4-BE49-F238E27FC236}">
                    <a16:creationId xmlns:a16="http://schemas.microsoft.com/office/drawing/2014/main" id="{BB2B617F-DDEF-40F6-B17C-BBADB1E2F55C}"/>
                  </a:ext>
                </a:extLst>
              </p:cNvPr>
              <p:cNvSpPr txBox="1">
                <a:spLocks noRot="1" noChangeAspect="1" noMove="1" noResize="1" noEditPoints="1" noAdjustHandles="1" noChangeArrowheads="1" noChangeShapeType="1" noTextEdit="1"/>
              </p:cNvSpPr>
              <p:nvPr/>
            </p:nvSpPr>
            <p:spPr>
              <a:xfrm>
                <a:off x="6613356" y="3380501"/>
                <a:ext cx="341055" cy="276999"/>
              </a:xfrm>
              <a:prstGeom prst="rect">
                <a:avLst/>
              </a:prstGeom>
              <a:blipFill>
                <a:blip r:embed="rId7"/>
                <a:stretch>
                  <a:fillRect l="-10714" r="-3571"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69C6309-98A3-478E-86C3-2781CE9CD82A}"/>
                  </a:ext>
                </a:extLst>
              </p:cNvPr>
              <p:cNvSpPr txBox="1"/>
              <p:nvPr/>
            </p:nvSpPr>
            <p:spPr>
              <a:xfrm>
                <a:off x="3031869" y="1783896"/>
                <a:ext cx="383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𝐸𝐸</m:t>
                          </m:r>
                        </m:sub>
                      </m:sSub>
                    </m:oMath>
                  </m:oMathPara>
                </a14:m>
                <a:endParaRPr lang="en-GB" dirty="0"/>
              </a:p>
            </p:txBody>
          </p:sp>
        </mc:Choice>
        <mc:Fallback xmlns="">
          <p:sp>
            <p:nvSpPr>
              <p:cNvPr id="121" name="TextBox 120">
                <a:extLst>
                  <a:ext uri="{FF2B5EF4-FFF2-40B4-BE49-F238E27FC236}">
                    <a16:creationId xmlns:a16="http://schemas.microsoft.com/office/drawing/2014/main" id="{969C6309-98A3-478E-86C3-2781CE9CD82A}"/>
                  </a:ext>
                </a:extLst>
              </p:cNvPr>
              <p:cNvSpPr txBox="1">
                <a:spLocks noRot="1" noChangeAspect="1" noMove="1" noResize="1" noEditPoints="1" noAdjustHandles="1" noChangeArrowheads="1" noChangeShapeType="1" noTextEdit="1"/>
              </p:cNvSpPr>
              <p:nvPr/>
            </p:nvSpPr>
            <p:spPr>
              <a:xfrm>
                <a:off x="3031869" y="1783896"/>
                <a:ext cx="383951" cy="276999"/>
              </a:xfrm>
              <a:prstGeom prst="rect">
                <a:avLst/>
              </a:prstGeom>
              <a:blipFill>
                <a:blip r:embed="rId8"/>
                <a:stretch>
                  <a:fillRect l="-9524" r="-4762"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98AE01-9BDC-4075-A4DD-3D7925CCB04F}"/>
                  </a:ext>
                </a:extLst>
              </p:cNvPr>
              <p:cNvSpPr txBox="1"/>
              <p:nvPr/>
            </p:nvSpPr>
            <p:spPr>
              <a:xfrm>
                <a:off x="2719797" y="4619184"/>
                <a:ext cx="3422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𝐼𝐸</m:t>
                          </m:r>
                        </m:sub>
                      </m:sSub>
                    </m:oMath>
                  </m:oMathPara>
                </a14:m>
                <a:endParaRPr lang="en-GB" dirty="0"/>
              </a:p>
            </p:txBody>
          </p:sp>
        </mc:Choice>
        <mc:Fallback xmlns="">
          <p:sp>
            <p:nvSpPr>
              <p:cNvPr id="122" name="TextBox 121">
                <a:extLst>
                  <a:ext uri="{FF2B5EF4-FFF2-40B4-BE49-F238E27FC236}">
                    <a16:creationId xmlns:a16="http://schemas.microsoft.com/office/drawing/2014/main" id="{7B98AE01-9BDC-4075-A4DD-3D7925CCB04F}"/>
                  </a:ext>
                </a:extLst>
              </p:cNvPr>
              <p:cNvSpPr txBox="1">
                <a:spLocks noRot="1" noChangeAspect="1" noMove="1" noResize="1" noEditPoints="1" noAdjustHandles="1" noChangeArrowheads="1" noChangeShapeType="1" noTextEdit="1"/>
              </p:cNvSpPr>
              <p:nvPr/>
            </p:nvSpPr>
            <p:spPr>
              <a:xfrm>
                <a:off x="2719797" y="4619184"/>
                <a:ext cx="342273" cy="276999"/>
              </a:xfrm>
              <a:prstGeom prst="rect">
                <a:avLst/>
              </a:prstGeom>
              <a:blipFill>
                <a:blip r:embed="rId9"/>
                <a:stretch>
                  <a:fillRect l="-10714" r="-5357" b="-15556"/>
                </a:stretch>
              </a:blipFill>
            </p:spPr>
            <p:txBody>
              <a:bodyPr/>
              <a:lstStyle/>
              <a:p>
                <a:r>
                  <a:rPr lang="en-GB">
                    <a:noFill/>
                  </a:rPr>
                  <a:t> </a:t>
                </a:r>
              </a:p>
            </p:txBody>
          </p:sp>
        </mc:Fallback>
      </mc:AlternateContent>
      <p:pic>
        <p:nvPicPr>
          <p:cNvPr id="120" name="Picture 119">
            <a:extLst>
              <a:ext uri="{FF2B5EF4-FFF2-40B4-BE49-F238E27FC236}">
                <a16:creationId xmlns:a16="http://schemas.microsoft.com/office/drawing/2014/main" id="{4467932E-DC2D-428D-881A-C9A14851D6AF}"/>
              </a:ext>
            </a:extLst>
          </p:cNvPr>
          <p:cNvPicPr>
            <a:picLocks noChangeAspect="1"/>
          </p:cNvPicPr>
          <p:nvPr/>
        </p:nvPicPr>
        <p:blipFill rotWithShape="1">
          <a:blip r:embed="rId10"/>
          <a:srcRect l="17046" t="17257" r="44674" b="8739"/>
          <a:stretch/>
        </p:blipFill>
        <p:spPr>
          <a:xfrm>
            <a:off x="7526209" y="2893432"/>
            <a:ext cx="3329247" cy="3620034"/>
          </a:xfrm>
          <a:prstGeom prst="rect">
            <a:avLst/>
          </a:prstGeom>
        </p:spPr>
      </p:pic>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9E2F94A-9486-48A6-9452-FC95594C56F9}"/>
                  </a:ext>
                </a:extLst>
              </p:cNvPr>
              <p:cNvSpPr txBox="1"/>
              <p:nvPr/>
            </p:nvSpPr>
            <p:spPr>
              <a:xfrm>
                <a:off x="9476422" y="5200513"/>
                <a:ext cx="2758068" cy="954107"/>
              </a:xfrm>
              <a:prstGeom prst="rect">
                <a:avLst/>
              </a:prstGeom>
              <a:noFill/>
            </p:spPr>
            <p:txBody>
              <a:bodyPr wrap="square" rtlCol="0">
                <a:spAutoFit/>
              </a:bodyPr>
              <a:lstStyle/>
              <a:p>
                <a:r>
                  <a:rPr lang="en-GB" sz="1400" dirty="0"/>
                  <a:t>A simplified schematic from</a:t>
                </a:r>
              </a:p>
              <a:p>
                <a:r>
                  <a:rPr lang="en-GB" sz="1400" dirty="0" err="1"/>
                  <a:t>Daffertshofer</a:t>
                </a:r>
                <a:r>
                  <a:rPr lang="en-GB" sz="1400" dirty="0"/>
                  <a:t> and van </a:t>
                </a:r>
                <a:r>
                  <a:rPr lang="en-GB" sz="1400" dirty="0" err="1"/>
                  <a:t>Wijk</a:t>
                </a:r>
                <a:r>
                  <a:rPr lang="en-GB" sz="1400" dirty="0"/>
                  <a:t> (2011)</a:t>
                </a:r>
              </a:p>
              <a:p>
                <a:r>
                  <a:rPr lang="en-GB" sz="1400" dirty="0"/>
                  <a:t>Note the additional input from other cortical areas (</a:t>
                </a:r>
                <a14:m>
                  <m:oMath xmlns:m="http://schemas.openxmlformats.org/officeDocument/2006/math">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𝑘𝑙</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𝑙</m:t>
                        </m:r>
                      </m:sub>
                    </m:sSub>
                  </m:oMath>
                </a14:m>
                <a:r>
                  <a:rPr lang="en-GB" sz="1400" dirty="0"/>
                  <a:t>)</a:t>
                </a:r>
              </a:p>
            </p:txBody>
          </p:sp>
        </mc:Choice>
        <mc:Fallback xmlns="">
          <p:sp>
            <p:nvSpPr>
              <p:cNvPr id="129" name="TextBox 128">
                <a:extLst>
                  <a:ext uri="{FF2B5EF4-FFF2-40B4-BE49-F238E27FC236}">
                    <a16:creationId xmlns:a16="http://schemas.microsoft.com/office/drawing/2014/main" id="{D9E2F94A-9486-48A6-9452-FC95594C56F9}"/>
                  </a:ext>
                </a:extLst>
              </p:cNvPr>
              <p:cNvSpPr txBox="1">
                <a:spLocks noRot="1" noChangeAspect="1" noMove="1" noResize="1" noEditPoints="1" noAdjustHandles="1" noChangeArrowheads="1" noChangeShapeType="1" noTextEdit="1"/>
              </p:cNvSpPr>
              <p:nvPr/>
            </p:nvSpPr>
            <p:spPr>
              <a:xfrm>
                <a:off x="9476422" y="5200513"/>
                <a:ext cx="2758068" cy="954107"/>
              </a:xfrm>
              <a:prstGeom prst="rect">
                <a:avLst/>
              </a:prstGeom>
              <a:blipFill>
                <a:blip r:embed="rId11"/>
                <a:stretch>
                  <a:fillRect l="-664" t="-1274" b="-5732"/>
                </a:stretch>
              </a:blipFill>
            </p:spPr>
            <p:txBody>
              <a:bodyPr/>
              <a:lstStyle/>
              <a:p>
                <a:r>
                  <a:rPr lang="en-GB">
                    <a:noFill/>
                  </a:rPr>
                  <a:t> </a:t>
                </a:r>
              </a:p>
            </p:txBody>
          </p:sp>
        </mc:Fallback>
      </mc:AlternateContent>
      <p:sp>
        <p:nvSpPr>
          <p:cNvPr id="103" name="Arc 102">
            <a:extLst>
              <a:ext uri="{FF2B5EF4-FFF2-40B4-BE49-F238E27FC236}">
                <a16:creationId xmlns:a16="http://schemas.microsoft.com/office/drawing/2014/main" id="{8C930D16-C19A-44AE-93FB-BB9D2123B657}"/>
              </a:ext>
            </a:extLst>
          </p:cNvPr>
          <p:cNvSpPr/>
          <p:nvPr/>
        </p:nvSpPr>
        <p:spPr>
          <a:xfrm rot="10800000" flipH="1">
            <a:off x="4366912" y="5551048"/>
            <a:ext cx="2348013" cy="84018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Tree>
    <p:extLst>
      <p:ext uri="{BB962C8B-B14F-4D97-AF65-F5344CB8AC3E}">
        <p14:creationId xmlns:p14="http://schemas.microsoft.com/office/powerpoint/2010/main" val="23470001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Practical session: Simulating dynamical systems on a computer</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34045848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The Euler Method</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5801411" cy="4667251"/>
          </a:xfrm>
          <a:solidFill>
            <a:schemeClr val="bg1"/>
          </a:solidFill>
        </p:spPr>
        <p:txBody>
          <a:bodyPr>
            <a:normAutofit/>
          </a:bodyPr>
          <a:lstStyle/>
          <a:p>
            <a:r>
              <a:rPr lang="en-GB" dirty="0"/>
              <a:t>The Euler method is the simplest  numerical approximation of a  solution to an ODE</a:t>
            </a:r>
          </a:p>
          <a:p>
            <a:r>
              <a:rPr lang="en-GB" dirty="0"/>
              <a:t>It involves calculating the solution at time </a:t>
            </a:r>
            <a:r>
              <a:rPr lang="en-GB" i="1" dirty="0" err="1"/>
              <a:t>i+h</a:t>
            </a:r>
            <a:r>
              <a:rPr lang="en-GB" dirty="0"/>
              <a:t> by calculating the derivative at time </a:t>
            </a:r>
            <a:r>
              <a:rPr lang="en-GB" i="1" dirty="0"/>
              <a:t>I</a:t>
            </a:r>
          </a:p>
        </p:txBody>
      </p:sp>
      <p:sp>
        <p:nvSpPr>
          <p:cNvPr id="6" name="TextBox 5">
            <a:extLst>
              <a:ext uri="{FF2B5EF4-FFF2-40B4-BE49-F238E27FC236}">
                <a16:creationId xmlns:a16="http://schemas.microsoft.com/office/drawing/2014/main" id="{0B401A73-DDEF-4547-9B66-2DF68DC9621B}"/>
              </a:ext>
            </a:extLst>
          </p:cNvPr>
          <p:cNvSpPr txBox="1"/>
          <p:nvPr/>
        </p:nvSpPr>
        <p:spPr>
          <a:xfrm>
            <a:off x="6639611" y="6127690"/>
            <a:ext cx="5137500" cy="646331"/>
          </a:xfrm>
          <a:prstGeom prst="rect">
            <a:avLst/>
          </a:prstGeom>
          <a:noFill/>
        </p:spPr>
        <p:txBody>
          <a:bodyPr wrap="square" rtlCol="0">
            <a:spAutoFit/>
          </a:bodyPr>
          <a:lstStyle/>
          <a:p>
            <a:r>
              <a:rPr lang="en-GB" dirty="0"/>
              <a:t>Modified from </a:t>
            </a:r>
            <a:r>
              <a:rPr lang="en-GB" dirty="0" err="1"/>
              <a:t>Wirkus</a:t>
            </a:r>
            <a:r>
              <a:rPr lang="en-GB" dirty="0"/>
              <a:t> and Swift (2015), A Course in Ordinary Differential Equations, 2nd edition. </a:t>
            </a:r>
          </a:p>
        </p:txBody>
      </p:sp>
      <p:grpSp>
        <p:nvGrpSpPr>
          <p:cNvPr id="19" name="Group 18">
            <a:extLst>
              <a:ext uri="{FF2B5EF4-FFF2-40B4-BE49-F238E27FC236}">
                <a16:creationId xmlns:a16="http://schemas.microsoft.com/office/drawing/2014/main" id="{401D18AF-0402-4E70-B563-ABE94E8EFB73}"/>
              </a:ext>
            </a:extLst>
          </p:cNvPr>
          <p:cNvGrpSpPr/>
          <p:nvPr/>
        </p:nvGrpSpPr>
        <p:grpSpPr>
          <a:xfrm>
            <a:off x="6535806" y="1349497"/>
            <a:ext cx="5564847" cy="4492289"/>
            <a:chOff x="6627153" y="351239"/>
            <a:chExt cx="5564847" cy="4492289"/>
          </a:xfrm>
        </p:grpSpPr>
        <p:grpSp>
          <p:nvGrpSpPr>
            <p:cNvPr id="17" name="Group 16">
              <a:extLst>
                <a:ext uri="{FF2B5EF4-FFF2-40B4-BE49-F238E27FC236}">
                  <a16:creationId xmlns:a16="http://schemas.microsoft.com/office/drawing/2014/main" id="{87114A15-1547-4639-BCF7-F8DED9D98F3E}"/>
                </a:ext>
              </a:extLst>
            </p:cNvPr>
            <p:cNvGrpSpPr/>
            <p:nvPr/>
          </p:nvGrpSpPr>
          <p:grpSpPr>
            <a:xfrm>
              <a:off x="6627153" y="351239"/>
              <a:ext cx="5564847" cy="4492289"/>
              <a:chOff x="6627153" y="351239"/>
              <a:chExt cx="5564847" cy="4492289"/>
            </a:xfrm>
          </p:grpSpPr>
          <p:grpSp>
            <p:nvGrpSpPr>
              <p:cNvPr id="15" name="Group 14">
                <a:extLst>
                  <a:ext uri="{FF2B5EF4-FFF2-40B4-BE49-F238E27FC236}">
                    <a16:creationId xmlns:a16="http://schemas.microsoft.com/office/drawing/2014/main" id="{2113DAEB-1110-4727-AB56-13B7D4237723}"/>
                  </a:ext>
                </a:extLst>
              </p:cNvPr>
              <p:cNvGrpSpPr/>
              <p:nvPr/>
            </p:nvGrpSpPr>
            <p:grpSpPr>
              <a:xfrm>
                <a:off x="6627153" y="351239"/>
                <a:ext cx="5564847" cy="4492289"/>
                <a:chOff x="6627153" y="351239"/>
                <a:chExt cx="5564847" cy="4492289"/>
              </a:xfrm>
            </p:grpSpPr>
            <p:pic>
              <p:nvPicPr>
                <p:cNvPr id="4" name="Picture 3">
                  <a:extLst>
                    <a:ext uri="{FF2B5EF4-FFF2-40B4-BE49-F238E27FC236}">
                      <a16:creationId xmlns:a16="http://schemas.microsoft.com/office/drawing/2014/main" id="{CC86C8C1-1F7D-4B0E-B805-3A9DA4280525}"/>
                    </a:ext>
                  </a:extLst>
                </p:cNvPr>
                <p:cNvPicPr>
                  <a:picLocks noChangeAspect="1"/>
                </p:cNvPicPr>
                <p:nvPr/>
              </p:nvPicPr>
              <p:blipFill rotWithShape="1">
                <a:blip r:embed="rId3"/>
                <a:srcRect l="21250" t="17778" r="28167" b="9630"/>
                <a:stretch/>
              </p:blipFill>
              <p:spPr>
                <a:xfrm>
                  <a:off x="6627153" y="351239"/>
                  <a:ext cx="5564847" cy="449228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616E58-6C04-44D5-9703-28162DA1F0B6}"/>
                        </a:ext>
                      </a:extLst>
                    </p:cNvPr>
                    <p:cNvSpPr txBox="1"/>
                    <p:nvPr/>
                  </p:nvSpPr>
                  <p:spPr>
                    <a:xfrm>
                      <a:off x="9049731" y="523185"/>
                      <a:ext cx="3010183"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r>
                                  <a:rPr lang="en-GB" sz="2800" b="1" i="1" smtClean="0">
                                    <a:latin typeface="Cambria Math" panose="02040503050406030204" pitchFamily="18" charset="0"/>
                                  </a:rPr>
                                  <m:t>+</m:t>
                                </m:r>
                                <m:r>
                                  <a:rPr lang="en-GB" sz="2800" b="1" i="1" smtClean="0">
                                    <a:latin typeface="Cambria Math" panose="02040503050406030204" pitchFamily="18" charset="0"/>
                                  </a:rPr>
                                  <m:t>𝟏</m:t>
                                </m:r>
                              </m:sub>
                            </m:sSub>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sz="2800" b="1" dirty="0"/>
                    </a:p>
                  </p:txBody>
                </p:sp>
              </mc:Choice>
              <mc:Fallback xmlns="">
                <p:sp>
                  <p:nvSpPr>
                    <p:cNvPr id="8" name="TextBox 7">
                      <a:extLst>
                        <a:ext uri="{FF2B5EF4-FFF2-40B4-BE49-F238E27FC236}">
                          <a16:creationId xmlns:a16="http://schemas.microsoft.com/office/drawing/2014/main" id="{AE616E58-6C04-44D5-9703-28162DA1F0B6}"/>
                        </a:ext>
                      </a:extLst>
                    </p:cNvPr>
                    <p:cNvSpPr txBox="1">
                      <a:spLocks noRot="1" noChangeAspect="1" noMove="1" noResize="1" noEditPoints="1" noAdjustHandles="1" noChangeArrowheads="1" noChangeShapeType="1" noTextEdit="1"/>
                    </p:cNvSpPr>
                    <p:nvPr/>
                  </p:nvSpPr>
                  <p:spPr>
                    <a:xfrm>
                      <a:off x="9049731" y="523185"/>
                      <a:ext cx="301018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ACE53D-B993-4F23-83AF-17BEEF29AABB}"/>
                        </a:ext>
                      </a:extLst>
                    </p:cNvPr>
                    <p:cNvSpPr txBox="1"/>
                    <p:nvPr/>
                  </p:nvSpPr>
                  <p:spPr>
                    <a:xfrm>
                      <a:off x="7540163" y="1484671"/>
                      <a:ext cx="1875642"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b="1" dirty="0"/>
                    </a:p>
                  </p:txBody>
                </p:sp>
              </mc:Choice>
              <mc:Fallback xmlns="">
                <p:sp>
                  <p:nvSpPr>
                    <p:cNvPr id="9" name="TextBox 8">
                      <a:extLst>
                        <a:ext uri="{FF2B5EF4-FFF2-40B4-BE49-F238E27FC236}">
                          <a16:creationId xmlns:a16="http://schemas.microsoft.com/office/drawing/2014/main" id="{7FACE53D-B993-4F23-83AF-17BEEF29AABB}"/>
                        </a:ext>
                      </a:extLst>
                    </p:cNvPr>
                    <p:cNvSpPr txBox="1">
                      <a:spLocks noRot="1" noChangeAspect="1" noMove="1" noResize="1" noEditPoints="1" noAdjustHandles="1" noChangeArrowheads="1" noChangeShapeType="1" noTextEdit="1"/>
                    </p:cNvSpPr>
                    <p:nvPr/>
                  </p:nvSpPr>
                  <p:spPr>
                    <a:xfrm>
                      <a:off x="7540163" y="1484671"/>
                      <a:ext cx="1875642"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02BE25-BF92-493D-A67A-DA7C5B6B6672}"/>
                        </a:ext>
                      </a:extLst>
                    </p:cNvPr>
                    <p:cNvSpPr txBox="1"/>
                    <p:nvPr/>
                  </p:nvSpPr>
                  <p:spPr>
                    <a:xfrm>
                      <a:off x="6759019" y="2979259"/>
                      <a:ext cx="401200"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oMath>
                        </m:oMathPara>
                      </a14:m>
                      <a:endParaRPr lang="en-GB" b="1" dirty="0"/>
                    </a:p>
                  </p:txBody>
                </p:sp>
              </mc:Choice>
              <mc:Fallback xmlns="">
                <p:sp>
                  <p:nvSpPr>
                    <p:cNvPr id="10" name="TextBox 9">
                      <a:extLst>
                        <a:ext uri="{FF2B5EF4-FFF2-40B4-BE49-F238E27FC236}">
                          <a16:creationId xmlns:a16="http://schemas.microsoft.com/office/drawing/2014/main" id="{A302BE25-BF92-493D-A67A-DA7C5B6B6672}"/>
                        </a:ext>
                      </a:extLst>
                    </p:cNvPr>
                    <p:cNvSpPr txBox="1">
                      <a:spLocks noRot="1" noChangeAspect="1" noMove="1" noResize="1" noEditPoints="1" noAdjustHandles="1" noChangeArrowheads="1" noChangeShapeType="1" noTextEdit="1"/>
                    </p:cNvSpPr>
                    <p:nvPr/>
                  </p:nvSpPr>
                  <p:spPr>
                    <a:xfrm>
                      <a:off x="6759019" y="2979259"/>
                      <a:ext cx="401200" cy="43088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A1C4C02-32B1-4F49-A0AB-E671A3D52AC4}"/>
                        </a:ext>
                      </a:extLst>
                    </p:cNvPr>
                    <p:cNvSpPr txBox="1"/>
                    <p:nvPr/>
                  </p:nvSpPr>
                  <p:spPr>
                    <a:xfrm>
                      <a:off x="8277384" y="3821775"/>
                      <a:ext cx="345094"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𝒕</m:t>
                                </m:r>
                              </m:e>
                              <m:sub>
                                <m:r>
                                  <a:rPr lang="en-GB" sz="2800" b="1" i="1" smtClean="0">
                                    <a:latin typeface="Cambria Math" panose="02040503050406030204" pitchFamily="18" charset="0"/>
                                  </a:rPr>
                                  <m:t>𝒊</m:t>
                                </m:r>
                              </m:sub>
                            </m:sSub>
                          </m:oMath>
                        </m:oMathPara>
                      </a14:m>
                      <a:endParaRPr lang="en-GB" b="1" dirty="0"/>
                    </a:p>
                  </p:txBody>
                </p:sp>
              </mc:Choice>
              <mc:Fallback xmlns="">
                <p:sp>
                  <p:nvSpPr>
                    <p:cNvPr id="11" name="TextBox 10">
                      <a:extLst>
                        <a:ext uri="{FF2B5EF4-FFF2-40B4-BE49-F238E27FC236}">
                          <a16:creationId xmlns:a16="http://schemas.microsoft.com/office/drawing/2014/main" id="{5A1C4C02-32B1-4F49-A0AB-E671A3D52AC4}"/>
                        </a:ext>
                      </a:extLst>
                    </p:cNvPr>
                    <p:cNvSpPr txBox="1">
                      <a:spLocks noRot="1" noChangeAspect="1" noMove="1" noResize="1" noEditPoints="1" noAdjustHandles="1" noChangeArrowheads="1" noChangeShapeType="1" noTextEdit="1"/>
                    </p:cNvSpPr>
                    <p:nvPr/>
                  </p:nvSpPr>
                  <p:spPr>
                    <a:xfrm>
                      <a:off x="8277384" y="3821775"/>
                      <a:ext cx="345094" cy="43088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E2D5C9-CC87-4F48-91B4-5A0BE314F482}"/>
                        </a:ext>
                      </a:extLst>
                    </p:cNvPr>
                    <p:cNvSpPr txBox="1"/>
                    <p:nvPr/>
                  </p:nvSpPr>
                  <p:spPr>
                    <a:xfrm>
                      <a:off x="9890329" y="3823888"/>
                      <a:ext cx="959659"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𝒊</m:t>
                                </m:r>
                              </m:sub>
                            </m:sSub>
                            <m:r>
                              <a:rPr lang="en-GB" sz="2800" b="1" i="1">
                                <a:latin typeface="Cambria Math" panose="02040503050406030204" pitchFamily="18" charset="0"/>
                              </a:rPr>
                              <m:t>+</m:t>
                            </m:r>
                            <m:r>
                              <a:rPr lang="en-GB" sz="2800" b="1" i="1">
                                <a:latin typeface="Cambria Math" panose="02040503050406030204" pitchFamily="18" charset="0"/>
                              </a:rPr>
                              <m:t>𝒉</m:t>
                            </m:r>
                          </m:oMath>
                        </m:oMathPara>
                      </a14:m>
                      <a:endParaRPr lang="en-GB" sz="2800" dirty="0"/>
                    </a:p>
                  </p:txBody>
                </p:sp>
              </mc:Choice>
              <mc:Fallback xmlns="">
                <p:sp>
                  <p:nvSpPr>
                    <p:cNvPr id="12" name="TextBox 11">
                      <a:extLst>
                        <a:ext uri="{FF2B5EF4-FFF2-40B4-BE49-F238E27FC236}">
                          <a16:creationId xmlns:a16="http://schemas.microsoft.com/office/drawing/2014/main" id="{2FE2D5C9-CC87-4F48-91B4-5A0BE314F482}"/>
                        </a:ext>
                      </a:extLst>
                    </p:cNvPr>
                    <p:cNvSpPr txBox="1">
                      <a:spLocks noRot="1" noChangeAspect="1" noMove="1" noResize="1" noEditPoints="1" noAdjustHandles="1" noChangeArrowheads="1" noChangeShapeType="1" noTextEdit="1"/>
                    </p:cNvSpPr>
                    <p:nvPr/>
                  </p:nvSpPr>
                  <p:spPr>
                    <a:xfrm>
                      <a:off x="9890329" y="3823888"/>
                      <a:ext cx="959659" cy="430887"/>
                    </a:xfrm>
                    <a:prstGeom prst="rect">
                      <a:avLst/>
                    </a:prstGeom>
                    <a:blipFill>
                      <a:blip r:embed="rId8"/>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55DA0525-ACB5-4354-BC4C-92FC15E00A1E}"/>
                    </a:ext>
                  </a:extLst>
                </p:cNvPr>
                <p:cNvSpPr txBox="1"/>
                <p:nvPr/>
              </p:nvSpPr>
              <p:spPr>
                <a:xfrm>
                  <a:off x="10734669" y="2811372"/>
                  <a:ext cx="65" cy="276999"/>
                </a:xfrm>
                <a:prstGeom prst="rect">
                  <a:avLst/>
                </a:prstGeom>
                <a:solidFill>
                  <a:schemeClr val="bg1"/>
                </a:solidFill>
              </p:spPr>
              <p:txBody>
                <a:bodyPr wrap="none" lIns="0" tIns="0" rIns="0" bIns="0" rtlCol="0">
                  <a:spAutoFit/>
                </a:bodyPr>
                <a:lstStyle/>
                <a:p>
                  <a:endParaRPr lang="en-GB" b="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58F15C-F8F6-4EB7-BC21-DFDF61D9550E}"/>
                        </a:ext>
                      </a:extLst>
                    </p:cNvPr>
                    <p:cNvSpPr txBox="1"/>
                    <p:nvPr/>
                  </p:nvSpPr>
                  <p:spPr>
                    <a:xfrm>
                      <a:off x="10732116" y="2307488"/>
                      <a:ext cx="103253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1" i="1" smtClean="0">
                                <a:latin typeface="Cambria Math" panose="02040503050406030204" pitchFamily="18" charset="0"/>
                              </a:rPr>
                              <m:t>𝒉𝒇</m:t>
                            </m:r>
                            <m:r>
                              <a:rPr lang="en-GB" sz="2000" b="1" i="1" smtClean="0">
                                <a:latin typeface="Cambria Math" panose="02040503050406030204" pitchFamily="18" charset="0"/>
                              </a:rPr>
                              <m:t>(</m:t>
                            </m:r>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𝒙</m:t>
                                </m:r>
                              </m:e>
                              <m:sub>
                                <m:r>
                                  <a:rPr lang="en-GB" sz="2000" b="1" i="1" smtClean="0">
                                    <a:latin typeface="Cambria Math" panose="02040503050406030204" pitchFamily="18" charset="0"/>
                                  </a:rPr>
                                  <m:t>𝒊</m:t>
                                </m:r>
                              </m:sub>
                            </m:sSub>
                            <m:r>
                              <a:rPr lang="en-GB" sz="2000" b="1" i="1" smtClean="0">
                                <a:latin typeface="Cambria Math" panose="02040503050406030204" pitchFamily="18" charset="0"/>
                              </a:rPr>
                              <m:t>)</m:t>
                            </m:r>
                          </m:oMath>
                        </m:oMathPara>
                      </a14:m>
                      <a:endParaRPr lang="en-GB" sz="2000" b="1" dirty="0"/>
                    </a:p>
                  </p:txBody>
                </p:sp>
              </mc:Choice>
              <mc:Fallback xmlns="">
                <p:sp>
                  <p:nvSpPr>
                    <p:cNvPr id="14" name="TextBox 13">
                      <a:extLst>
                        <a:ext uri="{FF2B5EF4-FFF2-40B4-BE49-F238E27FC236}">
                          <a16:creationId xmlns:a16="http://schemas.microsoft.com/office/drawing/2014/main" id="{CD58F15C-F8F6-4EB7-BC21-DFDF61D9550E}"/>
                        </a:ext>
                      </a:extLst>
                    </p:cNvPr>
                    <p:cNvSpPr txBox="1">
                      <a:spLocks noRot="1" noChangeAspect="1" noMove="1" noResize="1" noEditPoints="1" noAdjustHandles="1" noChangeArrowheads="1" noChangeShapeType="1" noTextEdit="1"/>
                    </p:cNvSpPr>
                    <p:nvPr/>
                  </p:nvSpPr>
                  <p:spPr>
                    <a:xfrm>
                      <a:off x="10732116" y="2307488"/>
                      <a:ext cx="1032536" cy="307777"/>
                    </a:xfrm>
                    <a:prstGeom prst="rect">
                      <a:avLst/>
                    </a:prstGeom>
                    <a:blipFill>
                      <a:blip r:embed="rId9"/>
                      <a:stretch>
                        <a:fillRect l="-11834" t="-1961" b="-33333"/>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F27F7F3-DFE1-4BEB-BE22-D920667EE3A5}"/>
                      </a:ext>
                    </a:extLst>
                  </p:cNvPr>
                  <p:cNvSpPr txBox="1"/>
                  <p:nvPr/>
                </p:nvSpPr>
                <p:spPr>
                  <a:xfrm rot="19019986">
                    <a:off x="8382231" y="2592908"/>
                    <a:ext cx="643586"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𝒇</m:t>
                          </m:r>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oMath>
                      </m:oMathPara>
                    </a14:m>
                    <a:endParaRPr lang="en-GB" b="1" dirty="0"/>
                  </a:p>
                </p:txBody>
              </p:sp>
            </mc:Choice>
            <mc:Fallback xmlns="">
              <p:sp>
                <p:nvSpPr>
                  <p:cNvPr id="16" name="TextBox 15">
                    <a:extLst>
                      <a:ext uri="{FF2B5EF4-FFF2-40B4-BE49-F238E27FC236}">
                        <a16:creationId xmlns:a16="http://schemas.microsoft.com/office/drawing/2014/main" id="{6F27F7F3-DFE1-4BEB-BE22-D920667EE3A5}"/>
                      </a:ext>
                    </a:extLst>
                  </p:cNvPr>
                  <p:cNvSpPr txBox="1">
                    <a:spLocks noRot="1" noChangeAspect="1" noMove="1" noResize="1" noEditPoints="1" noAdjustHandles="1" noChangeArrowheads="1" noChangeShapeType="1" noTextEdit="1"/>
                  </p:cNvSpPr>
                  <p:nvPr/>
                </p:nvSpPr>
                <p:spPr>
                  <a:xfrm rot="19019986">
                    <a:off x="8382231" y="2592908"/>
                    <a:ext cx="643586" cy="276999"/>
                  </a:xfrm>
                  <a:prstGeom prst="rect">
                    <a:avLst/>
                  </a:prstGeom>
                  <a:blipFill>
                    <a:blip r:embed="rId10"/>
                    <a:stretch>
                      <a:fillRect l="-11927" r="-9174" b="-2169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039285E-A09E-47F0-8893-5EBF91856D66}"/>
                    </a:ext>
                  </a:extLst>
                </p:cNvPr>
                <p:cNvSpPr txBox="1"/>
                <p:nvPr/>
              </p:nvSpPr>
              <p:spPr>
                <a:xfrm>
                  <a:off x="7516413" y="4267658"/>
                  <a:ext cx="472694"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rgbClr val="05B8EA"/>
                            </a:solidFill>
                            <a:latin typeface="Cambria Math" panose="02040503050406030204" pitchFamily="18" charset="0"/>
                          </a:rPr>
                          <m:t>𝒙</m:t>
                        </m:r>
                        <m:r>
                          <a:rPr lang="en-GB" b="1" i="1" smtClean="0">
                            <a:solidFill>
                              <a:srgbClr val="05B8EA"/>
                            </a:solidFill>
                            <a:latin typeface="Cambria Math" panose="02040503050406030204" pitchFamily="18" charset="0"/>
                          </a:rPr>
                          <m:t>(</m:t>
                        </m:r>
                        <m:r>
                          <a:rPr lang="en-GB" b="1" i="1" smtClean="0">
                            <a:solidFill>
                              <a:srgbClr val="05B8EA"/>
                            </a:solidFill>
                            <a:latin typeface="Cambria Math" panose="02040503050406030204" pitchFamily="18" charset="0"/>
                          </a:rPr>
                          <m:t>𝒕</m:t>
                        </m:r>
                        <m:r>
                          <a:rPr lang="en-GB" b="1" i="1" smtClean="0">
                            <a:solidFill>
                              <a:srgbClr val="05B8EA"/>
                            </a:solidFill>
                            <a:latin typeface="Cambria Math" panose="02040503050406030204" pitchFamily="18" charset="0"/>
                          </a:rPr>
                          <m:t>)</m:t>
                        </m:r>
                      </m:oMath>
                    </m:oMathPara>
                  </a14:m>
                  <a:endParaRPr lang="en-GB" b="1" dirty="0">
                    <a:solidFill>
                      <a:srgbClr val="05B8EA"/>
                    </a:solidFill>
                  </a:endParaRPr>
                </a:p>
              </p:txBody>
            </p:sp>
          </mc:Choice>
          <mc:Fallback xmlns="">
            <p:sp>
              <p:nvSpPr>
                <p:cNvPr id="18" name="TextBox 17">
                  <a:extLst>
                    <a:ext uri="{FF2B5EF4-FFF2-40B4-BE49-F238E27FC236}">
                      <a16:creationId xmlns:a16="http://schemas.microsoft.com/office/drawing/2014/main" id="{4039285E-A09E-47F0-8893-5EBF91856D66}"/>
                    </a:ext>
                  </a:extLst>
                </p:cNvPr>
                <p:cNvSpPr txBox="1">
                  <a:spLocks noRot="1" noChangeAspect="1" noMove="1" noResize="1" noEditPoints="1" noAdjustHandles="1" noChangeArrowheads="1" noChangeShapeType="1" noTextEdit="1"/>
                </p:cNvSpPr>
                <p:nvPr/>
              </p:nvSpPr>
              <p:spPr>
                <a:xfrm>
                  <a:off x="7516413" y="4267658"/>
                  <a:ext cx="472694" cy="276999"/>
                </a:xfrm>
                <a:prstGeom prst="rect">
                  <a:avLst/>
                </a:prstGeom>
                <a:blipFill>
                  <a:blip r:embed="rId11"/>
                  <a:stretch>
                    <a:fillRect l="-7692" t="-2222" r="-17949" b="-35556"/>
                  </a:stretch>
                </a:blipFill>
              </p:spPr>
              <p:txBody>
                <a:bodyPr/>
                <a:lstStyle/>
                <a:p>
                  <a:r>
                    <a:rPr lang="en-GB">
                      <a:noFill/>
                    </a:rPr>
                    <a:t> </a:t>
                  </a:r>
                </a:p>
              </p:txBody>
            </p:sp>
          </mc:Fallback>
        </mc:AlternateContent>
      </p:grpSp>
    </p:spTree>
    <p:extLst>
      <p:ext uri="{BB962C8B-B14F-4D97-AF65-F5344CB8AC3E}">
        <p14:creationId xmlns:p14="http://schemas.microsoft.com/office/powerpoint/2010/main" val="3695241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6EA07D-CA1E-4D5F-9452-4B072F7FBC0E}"/>
              </a:ext>
            </a:extLst>
          </p:cNvPr>
          <p:cNvPicPr>
            <a:picLocks noChangeAspect="1"/>
          </p:cNvPicPr>
          <p:nvPr/>
        </p:nvPicPr>
        <p:blipFill rotWithShape="1">
          <a:blip r:embed="rId2"/>
          <a:srcRect l="15155" t="32990" r="41392" b="32096"/>
          <a:stretch/>
        </p:blipFill>
        <p:spPr>
          <a:xfrm>
            <a:off x="235670" y="509047"/>
            <a:ext cx="6278178" cy="2837469"/>
          </a:xfrm>
          <a:prstGeom prst="rect">
            <a:avLst/>
          </a:prstGeom>
        </p:spPr>
      </p:pic>
      <p:pic>
        <p:nvPicPr>
          <p:cNvPr id="6" name="Picture 5" descr="A close up of a map&#10;&#10;Description automatically generated">
            <a:extLst>
              <a:ext uri="{FF2B5EF4-FFF2-40B4-BE49-F238E27FC236}">
                <a16:creationId xmlns:a16="http://schemas.microsoft.com/office/drawing/2014/main" id="{7ECDAFF8-D1EB-4869-925C-BADC9C36ACFF}"/>
              </a:ext>
            </a:extLst>
          </p:cNvPr>
          <p:cNvPicPr>
            <a:picLocks noChangeAspect="1"/>
          </p:cNvPicPr>
          <p:nvPr/>
        </p:nvPicPr>
        <p:blipFill rotWithShape="1">
          <a:blip r:embed="rId3"/>
          <a:srcRect l="20059" b="67835"/>
          <a:stretch/>
        </p:blipFill>
        <p:spPr>
          <a:xfrm>
            <a:off x="4260915" y="3841422"/>
            <a:ext cx="7189973" cy="2205872"/>
          </a:xfrm>
          <a:prstGeom prst="rect">
            <a:avLst/>
          </a:prstGeom>
        </p:spPr>
      </p:pic>
      <p:pic>
        <p:nvPicPr>
          <p:cNvPr id="7" name="Picture 6" descr="A close up of a map&#10;&#10;Description automatically generated">
            <a:extLst>
              <a:ext uri="{FF2B5EF4-FFF2-40B4-BE49-F238E27FC236}">
                <a16:creationId xmlns:a16="http://schemas.microsoft.com/office/drawing/2014/main" id="{B2D2246C-F961-4A2B-97DB-6291A04AF5B3}"/>
              </a:ext>
            </a:extLst>
          </p:cNvPr>
          <p:cNvPicPr>
            <a:picLocks noChangeAspect="1"/>
          </p:cNvPicPr>
          <p:nvPr/>
        </p:nvPicPr>
        <p:blipFill rotWithShape="1">
          <a:blip r:embed="rId3"/>
          <a:srcRect l="20059" t="96473" b="-734"/>
          <a:stretch/>
        </p:blipFill>
        <p:spPr>
          <a:xfrm>
            <a:off x="4260915" y="6056721"/>
            <a:ext cx="7189973" cy="292232"/>
          </a:xfrm>
          <a:prstGeom prst="rect">
            <a:avLst/>
          </a:prstGeom>
        </p:spPr>
      </p:pic>
    </p:spTree>
    <p:extLst>
      <p:ext uri="{BB962C8B-B14F-4D97-AF65-F5344CB8AC3E}">
        <p14:creationId xmlns:p14="http://schemas.microsoft.com/office/powerpoint/2010/main" val="4203323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FF39-1B31-484D-AE2D-8501EF326974}"/>
              </a:ext>
            </a:extLst>
          </p:cNvPr>
          <p:cNvSpPr>
            <a:spLocks noGrp="1"/>
          </p:cNvSpPr>
          <p:nvPr>
            <p:ph type="title"/>
          </p:nvPr>
        </p:nvSpPr>
        <p:spPr>
          <a:xfrm>
            <a:off x="395925" y="1"/>
            <a:ext cx="10515600" cy="942680"/>
          </a:xfrm>
        </p:spPr>
        <p:txBody>
          <a:bodyPr/>
          <a:lstStyle/>
          <a:p>
            <a:r>
              <a:rPr lang="en-US" b="1" dirty="0">
                <a:solidFill>
                  <a:srgbClr val="2076BA"/>
                </a:solidFill>
              </a:rPr>
              <a:t>Practical Session</a:t>
            </a:r>
            <a:endParaRPr lang="en-GB" dirty="0"/>
          </a:p>
        </p:txBody>
      </p:sp>
      <p:sp>
        <p:nvSpPr>
          <p:cNvPr id="3" name="Content Placeholder 2">
            <a:extLst>
              <a:ext uri="{FF2B5EF4-FFF2-40B4-BE49-F238E27FC236}">
                <a16:creationId xmlns:a16="http://schemas.microsoft.com/office/drawing/2014/main" id="{EA6CD910-E5B0-416B-B390-D1CFAE7CF28B}"/>
              </a:ext>
            </a:extLst>
          </p:cNvPr>
          <p:cNvSpPr>
            <a:spLocks noGrp="1"/>
          </p:cNvSpPr>
          <p:nvPr>
            <p:ph idx="1"/>
          </p:nvPr>
        </p:nvSpPr>
        <p:spPr>
          <a:xfrm>
            <a:off x="274948" y="942680"/>
            <a:ext cx="11642103" cy="5806911"/>
          </a:xfrm>
        </p:spPr>
        <p:txBody>
          <a:bodyPr>
            <a:normAutofit fontScale="85000" lnSpcReduction="20000"/>
          </a:bodyPr>
          <a:lstStyle/>
          <a:p>
            <a:r>
              <a:rPr lang="en-GB" sz="2400" dirty="0"/>
              <a:t>Download and extract the git repository </a:t>
            </a:r>
            <a:r>
              <a:rPr lang="en-US" sz="2400" dirty="0">
                <a:solidFill>
                  <a:srgbClr val="0432FF"/>
                </a:solidFill>
              </a:rPr>
              <a:t>www.github.com/lukewtait/intro_to_modelling</a:t>
            </a:r>
            <a:endParaRPr lang="en-US" sz="2400" dirty="0"/>
          </a:p>
          <a:p>
            <a:r>
              <a:rPr lang="en-GB" sz="2400" dirty="0"/>
              <a:t>In this folder, open the subfolder </a:t>
            </a:r>
            <a:r>
              <a:rPr lang="en-GB" sz="2400" dirty="0">
                <a:solidFill>
                  <a:srgbClr val="0000FF"/>
                </a:solidFill>
              </a:rPr>
              <a:t>practical1 </a:t>
            </a:r>
            <a:r>
              <a:rPr lang="en-GB" sz="2400" dirty="0"/>
              <a:t>and work through Worksheet1.pdf. </a:t>
            </a:r>
          </a:p>
          <a:p>
            <a:endParaRPr lang="en-GB" sz="2400" dirty="0"/>
          </a:p>
          <a:p>
            <a:pPr marL="0" indent="0">
              <a:buNone/>
            </a:pPr>
            <a:r>
              <a:rPr lang="en-GB" sz="2400" dirty="0"/>
              <a:t>If you get stuck, you have three options: </a:t>
            </a:r>
          </a:p>
          <a:p>
            <a:r>
              <a:rPr lang="en-GB" sz="2400" dirty="0"/>
              <a:t>Either ask tutors on zoom (until 3pm), or at </a:t>
            </a:r>
            <a:r>
              <a:rPr lang="en-US" sz="2400" dirty="0">
                <a:solidFill>
                  <a:srgbClr val="0432FF"/>
                </a:solidFill>
              </a:rPr>
              <a:t>brainmodelworkshop.freeforums.net </a:t>
            </a:r>
            <a:r>
              <a:rPr lang="en-US" sz="2400" dirty="0"/>
              <a:t>(we will check the forums until the 11</a:t>
            </a:r>
            <a:r>
              <a:rPr lang="en-US" sz="2400" baseline="30000" dirty="0"/>
              <a:t>th</a:t>
            </a:r>
            <a:r>
              <a:rPr lang="en-US" sz="2400" dirty="0"/>
              <a:t>, after that please let us know via email that you have posted). </a:t>
            </a:r>
            <a:endParaRPr lang="en-GB" sz="2400" dirty="0"/>
          </a:p>
          <a:p>
            <a:r>
              <a:rPr lang="en-GB" sz="2400" dirty="0"/>
              <a:t>If your issue is with implementation, open SyntaxGuide.pdf, which describes the </a:t>
            </a:r>
            <a:r>
              <a:rPr lang="en-GB" sz="2400" dirty="0" err="1"/>
              <a:t>Matlab</a:t>
            </a:r>
            <a:r>
              <a:rPr lang="en-GB" sz="2400" dirty="0"/>
              <a:t> syntax required for each task. I’ve tried to include as much detail as possible, starting with how to open </a:t>
            </a:r>
            <a:r>
              <a:rPr lang="en-GB" sz="2400" dirty="0" err="1"/>
              <a:t>Matlab</a:t>
            </a:r>
            <a:r>
              <a:rPr lang="en-GB" sz="2400" dirty="0"/>
              <a:t>. </a:t>
            </a:r>
          </a:p>
          <a:p>
            <a:r>
              <a:rPr lang="en-GB" sz="2400" dirty="0"/>
              <a:t>Check solution/example codes in the subdirectory </a:t>
            </a:r>
            <a:r>
              <a:rPr lang="en-GB" sz="2400" dirty="0">
                <a:solidFill>
                  <a:srgbClr val="0000FF"/>
                </a:solidFill>
              </a:rPr>
              <a:t>practical1/solutions</a:t>
            </a:r>
          </a:p>
          <a:p>
            <a:endParaRPr lang="en-GB" sz="2400" dirty="0">
              <a:solidFill>
                <a:srgbClr val="0000FF"/>
              </a:solidFill>
            </a:endParaRPr>
          </a:p>
          <a:p>
            <a:pPr marL="0" indent="0">
              <a:buNone/>
            </a:pPr>
            <a:r>
              <a:rPr lang="en-GB" sz="2400" dirty="0"/>
              <a:t>Asking questions on Zoom: </a:t>
            </a:r>
          </a:p>
          <a:p>
            <a:r>
              <a:rPr lang="en-GB" sz="2400" dirty="0"/>
              <a:t>Tutors will be on Zoom for the next hour, until 3pm, to answer questions.</a:t>
            </a:r>
          </a:p>
          <a:p>
            <a:r>
              <a:rPr lang="en-GB" sz="2400" dirty="0"/>
              <a:t>Feel free to leave the Zoom meeting now. You can </a:t>
            </a:r>
            <a:r>
              <a:rPr lang="en-GB" sz="2400" dirty="0" err="1"/>
              <a:t>rejoin</a:t>
            </a:r>
            <a:r>
              <a:rPr lang="en-GB" sz="2400" dirty="0"/>
              <a:t> later if you have questions. Alternatively stick around to benefit from others’ questions. </a:t>
            </a:r>
          </a:p>
          <a:p>
            <a:r>
              <a:rPr lang="en-GB" sz="2400" dirty="0"/>
              <a:t>I will be in the main meeting to answer questions, and other tutors will be available in breakout rooms. </a:t>
            </a:r>
          </a:p>
          <a:p>
            <a:r>
              <a:rPr lang="en-GB" sz="2400" dirty="0"/>
              <a:t>If no one is currently asking questions, just unmute your mic and ask. If we are busy, you can reserve your place in line to have your question answered in the chat (e.g. type “I have a question”). You can also directly request to go to a private breakout room in the chat.  </a:t>
            </a:r>
          </a:p>
          <a:p>
            <a:pPr marL="0" indent="0">
              <a:buNone/>
            </a:pPr>
            <a:endParaRPr lang="en-GB" dirty="0"/>
          </a:p>
        </p:txBody>
      </p:sp>
    </p:spTree>
    <p:extLst>
      <p:ext uri="{BB962C8B-B14F-4D97-AF65-F5344CB8AC3E}">
        <p14:creationId xmlns:p14="http://schemas.microsoft.com/office/powerpoint/2010/main" val="33144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8126C534-85B4-463F-BBC7-0EEC7848A9E7}"/>
              </a:ext>
            </a:extLst>
          </p:cNvPr>
          <p:cNvPicPr>
            <a:picLocks noChangeAspect="1"/>
          </p:cNvPicPr>
          <p:nvPr/>
        </p:nvPicPr>
        <p:blipFill>
          <a:blip r:embed="rId3"/>
          <a:stretch>
            <a:fillRect/>
          </a:stretch>
        </p:blipFill>
        <p:spPr>
          <a:xfrm>
            <a:off x="0" y="135054"/>
            <a:ext cx="5067300" cy="3098800"/>
          </a:xfrm>
          <a:prstGeom prst="rect">
            <a:avLst/>
          </a:prstGeom>
        </p:spPr>
      </p:pic>
      <p:pic>
        <p:nvPicPr>
          <p:cNvPr id="9" name="Picture 8" descr="A close up of a map&#10;&#10;Description automatically generated">
            <a:extLst>
              <a:ext uri="{FF2B5EF4-FFF2-40B4-BE49-F238E27FC236}">
                <a16:creationId xmlns:a16="http://schemas.microsoft.com/office/drawing/2014/main" id="{6055B212-6D73-4D24-94B1-8E8E3221D39C}"/>
              </a:ext>
            </a:extLst>
          </p:cNvPr>
          <p:cNvPicPr>
            <a:picLocks noChangeAspect="1"/>
          </p:cNvPicPr>
          <p:nvPr/>
        </p:nvPicPr>
        <p:blipFill rotWithShape="1">
          <a:blip r:embed="rId4"/>
          <a:srcRect l="-1241" t="3288" r="51940" b="69117"/>
          <a:stretch/>
        </p:blipFill>
        <p:spPr>
          <a:xfrm>
            <a:off x="8026066" y="152908"/>
            <a:ext cx="3983797" cy="2623746"/>
          </a:xfrm>
          <a:prstGeom prst="rect">
            <a:avLst/>
          </a:prstGeom>
        </p:spPr>
      </p:pic>
      <p:pic>
        <p:nvPicPr>
          <p:cNvPr id="11" name="Picture 10" descr="A drawing of a person&#10;&#10;Description automatically generated">
            <a:extLst>
              <a:ext uri="{FF2B5EF4-FFF2-40B4-BE49-F238E27FC236}">
                <a16:creationId xmlns:a16="http://schemas.microsoft.com/office/drawing/2014/main" id="{9EFBBB9C-7EC6-40C4-8022-8DDD5196B4C5}"/>
              </a:ext>
            </a:extLst>
          </p:cNvPr>
          <p:cNvPicPr>
            <a:picLocks noChangeAspect="1"/>
          </p:cNvPicPr>
          <p:nvPr/>
        </p:nvPicPr>
        <p:blipFill rotWithShape="1">
          <a:blip r:embed="rId5"/>
          <a:srcRect t="2587" b="77360"/>
          <a:stretch/>
        </p:blipFill>
        <p:spPr>
          <a:xfrm>
            <a:off x="5548660" y="531675"/>
            <a:ext cx="2899264" cy="1726625"/>
          </a:xfrm>
          <a:prstGeom prst="rect">
            <a:avLst/>
          </a:prstGeom>
        </p:spPr>
      </p:pic>
      <p:pic>
        <p:nvPicPr>
          <p:cNvPr id="14" name="Picture 13" descr="A close up of a map&#10;&#10;Description automatically generated">
            <a:extLst>
              <a:ext uri="{FF2B5EF4-FFF2-40B4-BE49-F238E27FC236}">
                <a16:creationId xmlns:a16="http://schemas.microsoft.com/office/drawing/2014/main" id="{218A1B16-C323-4673-BFC7-4A3F364B2910}"/>
              </a:ext>
            </a:extLst>
          </p:cNvPr>
          <p:cNvPicPr>
            <a:picLocks noChangeAspect="1"/>
          </p:cNvPicPr>
          <p:nvPr/>
        </p:nvPicPr>
        <p:blipFill>
          <a:blip r:embed="rId6"/>
          <a:stretch>
            <a:fillRect/>
          </a:stretch>
        </p:blipFill>
        <p:spPr>
          <a:xfrm>
            <a:off x="0" y="3964497"/>
            <a:ext cx="4493941" cy="2405962"/>
          </a:xfrm>
          <a:prstGeom prst="rect">
            <a:avLst/>
          </a:prstGeom>
        </p:spPr>
      </p:pic>
      <p:pic>
        <p:nvPicPr>
          <p:cNvPr id="16" name="Picture 15" descr="A close up of a map&#10;&#10;Description automatically generated">
            <a:extLst>
              <a:ext uri="{FF2B5EF4-FFF2-40B4-BE49-F238E27FC236}">
                <a16:creationId xmlns:a16="http://schemas.microsoft.com/office/drawing/2014/main" id="{835586E4-987E-49F7-BC10-AA72F2B5F695}"/>
              </a:ext>
            </a:extLst>
          </p:cNvPr>
          <p:cNvPicPr>
            <a:picLocks noChangeAspect="1"/>
          </p:cNvPicPr>
          <p:nvPr/>
        </p:nvPicPr>
        <p:blipFill rotWithShape="1">
          <a:blip r:embed="rId7"/>
          <a:srcRect t="75168" r="50000"/>
          <a:stretch/>
        </p:blipFill>
        <p:spPr>
          <a:xfrm>
            <a:off x="3569913" y="4110921"/>
            <a:ext cx="3504906" cy="2678931"/>
          </a:xfrm>
          <a:prstGeom prst="rect">
            <a:avLst/>
          </a:prstGeom>
        </p:spPr>
      </p:pic>
      <p:sp>
        <p:nvSpPr>
          <p:cNvPr id="17" name="Rectangle 16">
            <a:extLst>
              <a:ext uri="{FF2B5EF4-FFF2-40B4-BE49-F238E27FC236}">
                <a16:creationId xmlns:a16="http://schemas.microsoft.com/office/drawing/2014/main" id="{0B3F16D5-7346-4338-83A6-4300A4A79608}"/>
              </a:ext>
            </a:extLst>
          </p:cNvPr>
          <p:cNvSpPr/>
          <p:nvPr/>
        </p:nvSpPr>
        <p:spPr>
          <a:xfrm>
            <a:off x="0" y="0"/>
            <a:ext cx="5307980" cy="36018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2039010-1243-47C2-A788-BA6D63D19432}"/>
              </a:ext>
            </a:extLst>
          </p:cNvPr>
          <p:cNvSpPr/>
          <p:nvPr/>
        </p:nvSpPr>
        <p:spPr>
          <a:xfrm>
            <a:off x="5307980" y="0"/>
            <a:ext cx="6884020" cy="360231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671C7F9E-270C-46EC-8C2B-03B253884255}"/>
              </a:ext>
            </a:extLst>
          </p:cNvPr>
          <p:cNvCxnSpPr>
            <a:cxnSpLocks/>
          </p:cNvCxnSpPr>
          <p:nvPr/>
        </p:nvCxnSpPr>
        <p:spPr>
          <a:xfrm flipV="1">
            <a:off x="12192000" y="2396439"/>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B732EA-9E7D-4A67-9122-4E92A9BD7F3F}"/>
              </a:ext>
            </a:extLst>
          </p:cNvPr>
          <p:cNvCxnSpPr>
            <a:cxnSpLocks/>
          </p:cNvCxnSpPr>
          <p:nvPr/>
        </p:nvCxnSpPr>
        <p:spPr>
          <a:xfrm flipH="1">
            <a:off x="0" y="6858000"/>
            <a:ext cx="1219671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B5DB63-8A6A-42DA-B36F-2DF344E7C288}"/>
              </a:ext>
            </a:extLst>
          </p:cNvPr>
          <p:cNvCxnSpPr>
            <a:cxnSpLocks/>
          </p:cNvCxnSpPr>
          <p:nvPr/>
        </p:nvCxnSpPr>
        <p:spPr>
          <a:xfrm flipV="1">
            <a:off x="-4713" y="2405866"/>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8116DB1-E805-4507-BB5F-E5CE2C79F5C9}"/>
              </a:ext>
            </a:extLst>
          </p:cNvPr>
          <p:cNvSpPr txBox="1"/>
          <p:nvPr/>
        </p:nvSpPr>
        <p:spPr>
          <a:xfrm>
            <a:off x="2696623" y="3325315"/>
            <a:ext cx="2611356" cy="276999"/>
          </a:xfrm>
          <a:prstGeom prst="rect">
            <a:avLst/>
          </a:prstGeom>
          <a:noFill/>
        </p:spPr>
        <p:txBody>
          <a:bodyPr wrap="none" rtlCol="0">
            <a:spAutoFit/>
          </a:bodyPr>
          <a:lstStyle/>
          <a:p>
            <a:r>
              <a:rPr lang="en-GB" sz="1200" dirty="0"/>
              <a:t>Zhang and Rowe (2014) Front </a:t>
            </a:r>
            <a:r>
              <a:rPr lang="en-GB" sz="1200" dirty="0" err="1"/>
              <a:t>Neurosci</a:t>
            </a:r>
            <a:endParaRPr lang="en-GB" dirty="0"/>
          </a:p>
        </p:txBody>
      </p:sp>
      <p:sp>
        <p:nvSpPr>
          <p:cNvPr id="34" name="TextBox 33">
            <a:extLst>
              <a:ext uri="{FF2B5EF4-FFF2-40B4-BE49-F238E27FC236}">
                <a16:creationId xmlns:a16="http://schemas.microsoft.com/office/drawing/2014/main" id="{57461247-282C-4891-9DF8-260ADF5D5191}"/>
              </a:ext>
            </a:extLst>
          </p:cNvPr>
          <p:cNvSpPr txBox="1"/>
          <p:nvPr/>
        </p:nvSpPr>
        <p:spPr>
          <a:xfrm>
            <a:off x="-4713" y="6594142"/>
            <a:ext cx="2413609" cy="276999"/>
          </a:xfrm>
          <a:prstGeom prst="rect">
            <a:avLst/>
          </a:prstGeom>
          <a:noFill/>
        </p:spPr>
        <p:txBody>
          <a:bodyPr wrap="none" rtlCol="0">
            <a:spAutoFit/>
          </a:bodyPr>
          <a:lstStyle/>
          <a:p>
            <a:r>
              <a:rPr lang="en-GB" sz="1200" dirty="0"/>
              <a:t>Song et al. (2016) </a:t>
            </a:r>
            <a:r>
              <a:rPr lang="en-GB" sz="1200" dirty="0" err="1"/>
              <a:t>PLoS</a:t>
            </a:r>
            <a:r>
              <a:rPr lang="en-GB" sz="1200" dirty="0"/>
              <a:t> </a:t>
            </a:r>
            <a:r>
              <a:rPr lang="en-GB" sz="1200" dirty="0" err="1"/>
              <a:t>Comput</a:t>
            </a:r>
            <a:r>
              <a:rPr lang="en-GB" sz="1200" dirty="0"/>
              <a:t> </a:t>
            </a:r>
            <a:r>
              <a:rPr lang="en-GB" sz="1200" dirty="0" err="1"/>
              <a:t>Biol</a:t>
            </a:r>
            <a:endParaRPr lang="en-GB" dirty="0"/>
          </a:p>
        </p:txBody>
      </p:sp>
      <p:cxnSp>
        <p:nvCxnSpPr>
          <p:cNvPr id="36" name="Straight Connector 35">
            <a:extLst>
              <a:ext uri="{FF2B5EF4-FFF2-40B4-BE49-F238E27FC236}">
                <a16:creationId xmlns:a16="http://schemas.microsoft.com/office/drawing/2014/main" id="{C75582FF-7D53-46BF-B7EA-E94AEA6DCA98}"/>
              </a:ext>
            </a:extLst>
          </p:cNvPr>
          <p:cNvCxnSpPr>
            <a:cxnSpLocks/>
          </p:cNvCxnSpPr>
          <p:nvPr/>
        </p:nvCxnSpPr>
        <p:spPr>
          <a:xfrm flipV="1">
            <a:off x="7070106" y="3592417"/>
            <a:ext cx="4713" cy="32787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8707B07-32CD-4917-AC0C-9F982E48A7FF}"/>
              </a:ext>
            </a:extLst>
          </p:cNvPr>
          <p:cNvPicPr>
            <a:picLocks noChangeAspect="1"/>
          </p:cNvPicPr>
          <p:nvPr/>
        </p:nvPicPr>
        <p:blipFill rotWithShape="1">
          <a:blip r:embed="rId8"/>
          <a:srcRect r="25382"/>
          <a:stretch/>
        </p:blipFill>
        <p:spPr>
          <a:xfrm>
            <a:off x="7918515" y="3718147"/>
            <a:ext cx="3523927" cy="3105779"/>
          </a:xfrm>
          <a:prstGeom prst="rect">
            <a:avLst/>
          </a:prstGeom>
        </p:spPr>
      </p:pic>
      <p:cxnSp>
        <p:nvCxnSpPr>
          <p:cNvPr id="3" name="Straight Arrow Connector 2">
            <a:extLst>
              <a:ext uri="{FF2B5EF4-FFF2-40B4-BE49-F238E27FC236}">
                <a16:creationId xmlns:a16="http://schemas.microsoft.com/office/drawing/2014/main" id="{CA63CC09-881B-4D69-9F32-E97CEC7CC1B9}"/>
              </a:ext>
            </a:extLst>
          </p:cNvPr>
          <p:cNvCxnSpPr>
            <a:cxnSpLocks/>
          </p:cNvCxnSpPr>
          <p:nvPr/>
        </p:nvCxnSpPr>
        <p:spPr>
          <a:xfrm flipH="1" flipV="1">
            <a:off x="3912126" y="2158738"/>
            <a:ext cx="4965766" cy="2523101"/>
          </a:xfrm>
          <a:prstGeom prst="straightConnector1">
            <a:avLst/>
          </a:prstGeom>
          <a:ln w="76200">
            <a:solidFill>
              <a:srgbClr val="DCA1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2632E7-7A08-4142-8799-D1B336DAFA32}"/>
              </a:ext>
            </a:extLst>
          </p:cNvPr>
          <p:cNvCxnSpPr>
            <a:cxnSpLocks/>
          </p:cNvCxnSpPr>
          <p:nvPr/>
        </p:nvCxnSpPr>
        <p:spPr>
          <a:xfrm flipH="1" flipV="1">
            <a:off x="5337638" y="4958408"/>
            <a:ext cx="3483710" cy="32926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6700CB3-C670-40B6-AD87-4DC34E9C47F4}"/>
              </a:ext>
            </a:extLst>
          </p:cNvPr>
          <p:cNvCxnSpPr>
            <a:cxnSpLocks/>
          </p:cNvCxnSpPr>
          <p:nvPr/>
        </p:nvCxnSpPr>
        <p:spPr>
          <a:xfrm flipH="1" flipV="1">
            <a:off x="7698062" y="2448239"/>
            <a:ext cx="2246572" cy="3257734"/>
          </a:xfrm>
          <a:prstGeom prst="straightConnector1">
            <a:avLst/>
          </a:prstGeom>
          <a:ln w="76200">
            <a:solidFill>
              <a:srgbClr val="97C8D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65EAF8-BE6D-40BB-A5E8-12591992A6E7}"/>
              </a:ext>
            </a:extLst>
          </p:cNvPr>
          <p:cNvSpPr txBox="1"/>
          <p:nvPr/>
        </p:nvSpPr>
        <p:spPr>
          <a:xfrm>
            <a:off x="9877981" y="3298052"/>
            <a:ext cx="1488100" cy="276999"/>
          </a:xfrm>
          <a:prstGeom prst="rect">
            <a:avLst/>
          </a:prstGeom>
          <a:noFill/>
        </p:spPr>
        <p:txBody>
          <a:bodyPr wrap="none" rtlCol="0">
            <a:spAutoFit/>
          </a:bodyPr>
          <a:lstStyle/>
          <a:p>
            <a:r>
              <a:rPr lang="en-GB" sz="1200" dirty="0"/>
              <a:t>Wang (2002) Neuron</a:t>
            </a:r>
            <a:endParaRPr lang="en-GB" dirty="0"/>
          </a:p>
        </p:txBody>
      </p:sp>
      <p:sp>
        <p:nvSpPr>
          <p:cNvPr id="23" name="TextBox 22">
            <a:extLst>
              <a:ext uri="{FF2B5EF4-FFF2-40B4-BE49-F238E27FC236}">
                <a16:creationId xmlns:a16="http://schemas.microsoft.com/office/drawing/2014/main" id="{A1F57B39-45DE-4B31-9F5E-DBEF832AD4EA}"/>
              </a:ext>
            </a:extLst>
          </p:cNvPr>
          <p:cNvSpPr txBox="1"/>
          <p:nvPr/>
        </p:nvSpPr>
        <p:spPr>
          <a:xfrm>
            <a:off x="9873513" y="3125479"/>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spTree>
    <p:extLst>
      <p:ext uri="{BB962C8B-B14F-4D97-AF65-F5344CB8AC3E}">
        <p14:creationId xmlns:p14="http://schemas.microsoft.com/office/powerpoint/2010/main" val="41730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0A0CE8C-8DFC-488D-A7E5-B33AB32927A3}"/>
              </a:ext>
            </a:extLst>
          </p:cNvPr>
          <p:cNvGrpSpPr/>
          <p:nvPr/>
        </p:nvGrpSpPr>
        <p:grpSpPr>
          <a:xfrm>
            <a:off x="680" y="848536"/>
            <a:ext cx="7098427" cy="5543512"/>
            <a:chOff x="-84842" y="968830"/>
            <a:chExt cx="7098427" cy="5543512"/>
          </a:xfrm>
        </p:grpSpPr>
        <p:pic>
          <p:nvPicPr>
            <p:cNvPr id="2" name="Picture 1">
              <a:extLst>
                <a:ext uri="{FF2B5EF4-FFF2-40B4-BE49-F238E27FC236}">
                  <a16:creationId xmlns:a16="http://schemas.microsoft.com/office/drawing/2014/main" id="{7E1E5BA3-98C4-4EA4-BAD7-558B1EAA3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43" r="16367" b="50043"/>
            <a:stretch/>
          </p:blipFill>
          <p:spPr bwMode="auto">
            <a:xfrm>
              <a:off x="1127886" y="1261147"/>
              <a:ext cx="2786625" cy="47122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descr="A close up of a map&#10;&#10;Description automatically generated">
              <a:extLst>
                <a:ext uri="{FF2B5EF4-FFF2-40B4-BE49-F238E27FC236}">
                  <a16:creationId xmlns:a16="http://schemas.microsoft.com/office/drawing/2014/main" id="{45498237-429F-4502-851F-4631959FAA38}"/>
                </a:ext>
              </a:extLst>
            </p:cNvPr>
            <p:cNvPicPr>
              <a:picLocks noChangeAspect="1"/>
            </p:cNvPicPr>
            <p:nvPr/>
          </p:nvPicPr>
          <p:blipFill rotWithShape="1">
            <a:blip r:embed="rId4"/>
            <a:srcRect t="1917"/>
            <a:stretch/>
          </p:blipFill>
          <p:spPr>
            <a:xfrm>
              <a:off x="4060112" y="3927583"/>
              <a:ext cx="2709350" cy="2584759"/>
            </a:xfrm>
            <a:prstGeom prst="rect">
              <a:avLst/>
            </a:prstGeom>
          </p:spPr>
        </p:pic>
        <p:pic>
          <p:nvPicPr>
            <p:cNvPr id="5" name="Picture 4" descr="A close up of a map&#10;&#10;Description automatically generated">
              <a:extLst>
                <a:ext uri="{FF2B5EF4-FFF2-40B4-BE49-F238E27FC236}">
                  <a16:creationId xmlns:a16="http://schemas.microsoft.com/office/drawing/2014/main" id="{06BE1358-50FA-4E45-B07A-576CA3BC2562}"/>
                </a:ext>
              </a:extLst>
            </p:cNvPr>
            <p:cNvPicPr>
              <a:picLocks noChangeAspect="1"/>
            </p:cNvPicPr>
            <p:nvPr/>
          </p:nvPicPr>
          <p:blipFill rotWithShape="1">
            <a:blip r:embed="rId5"/>
            <a:srcRect l="-1241" t="3288" r="51940" b="69117"/>
            <a:stretch/>
          </p:blipFill>
          <p:spPr>
            <a:xfrm>
              <a:off x="3892300" y="1101574"/>
              <a:ext cx="3121285" cy="2055692"/>
            </a:xfrm>
            <a:prstGeom prst="rect">
              <a:avLst/>
            </a:prstGeom>
          </p:spPr>
        </p:pic>
        <p:grpSp>
          <p:nvGrpSpPr>
            <p:cNvPr id="10" name="Group 9">
              <a:extLst>
                <a:ext uri="{FF2B5EF4-FFF2-40B4-BE49-F238E27FC236}">
                  <a16:creationId xmlns:a16="http://schemas.microsoft.com/office/drawing/2014/main" id="{3AF281B1-DF53-4526-BB83-5B6B81F3C90B}"/>
                </a:ext>
              </a:extLst>
            </p:cNvPr>
            <p:cNvGrpSpPr/>
            <p:nvPr/>
          </p:nvGrpSpPr>
          <p:grpSpPr>
            <a:xfrm>
              <a:off x="-84842" y="968830"/>
              <a:ext cx="1167753" cy="4712225"/>
              <a:chOff x="5806936" y="10054"/>
              <a:chExt cx="1576347" cy="6103724"/>
            </a:xfrm>
          </p:grpSpPr>
          <p:pic>
            <p:nvPicPr>
              <p:cNvPr id="6" name="Picture 5">
                <a:extLst>
                  <a:ext uri="{FF2B5EF4-FFF2-40B4-BE49-F238E27FC236}">
                    <a16:creationId xmlns:a16="http://schemas.microsoft.com/office/drawing/2014/main" id="{ED9F7B01-D5D7-424D-B0FB-D32D942B7E7E}"/>
                  </a:ext>
                </a:extLst>
              </p:cNvPr>
              <p:cNvPicPr>
                <a:picLocks noChangeAspect="1"/>
              </p:cNvPicPr>
              <p:nvPr/>
            </p:nvPicPr>
            <p:blipFill rotWithShape="1">
              <a:blip r:embed="rId6"/>
              <a:srcRect l="78715" t="77398" r="26" b="4485"/>
              <a:stretch/>
            </p:blipFill>
            <p:spPr>
              <a:xfrm>
                <a:off x="5806936" y="10054"/>
                <a:ext cx="1576347" cy="883447"/>
              </a:xfrm>
              <a:prstGeom prst="rect">
                <a:avLst/>
              </a:prstGeom>
            </p:spPr>
          </p:pic>
          <p:sp>
            <p:nvSpPr>
              <p:cNvPr id="8" name="Oval 7">
                <a:extLst>
                  <a:ext uri="{FF2B5EF4-FFF2-40B4-BE49-F238E27FC236}">
                    <a16:creationId xmlns:a16="http://schemas.microsoft.com/office/drawing/2014/main" id="{5E1D3209-3B33-4886-AE63-736399D51ABE}"/>
                  </a:ext>
                </a:extLst>
              </p:cNvPr>
              <p:cNvSpPr/>
              <p:nvPr/>
            </p:nvSpPr>
            <p:spPr>
              <a:xfrm>
                <a:off x="6045682" y="813233"/>
                <a:ext cx="1080000" cy="10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5AD1C56B-4C1F-4ACE-9463-2F4CA20D742B}"/>
                  </a:ext>
                </a:extLst>
              </p:cNvPr>
              <p:cNvSpPr/>
              <p:nvPr/>
            </p:nvSpPr>
            <p:spPr>
              <a:xfrm>
                <a:off x="6413932" y="5843778"/>
                <a:ext cx="284063"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C04F37DA-2DB4-4E2C-9C2B-DE007F533337}"/>
                  </a:ext>
                </a:extLst>
              </p:cNvPr>
              <p:cNvCxnSpPr>
                <a:cxnSpLocks/>
              </p:cNvCxnSpPr>
              <p:nvPr/>
            </p:nvCxnSpPr>
            <p:spPr>
              <a:xfrm flipH="1">
                <a:off x="6563954" y="2036190"/>
                <a:ext cx="21728" cy="36670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1E5543A9-848D-4618-A9F2-3BA43A03C3F2}"/>
              </a:ext>
            </a:extLst>
          </p:cNvPr>
          <p:cNvSpPr txBox="1"/>
          <p:nvPr/>
        </p:nvSpPr>
        <p:spPr>
          <a:xfrm>
            <a:off x="0" y="6586894"/>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grpSp>
        <p:nvGrpSpPr>
          <p:cNvPr id="13" name="Group 12">
            <a:extLst>
              <a:ext uri="{FF2B5EF4-FFF2-40B4-BE49-F238E27FC236}">
                <a16:creationId xmlns:a16="http://schemas.microsoft.com/office/drawing/2014/main" id="{A5F3FB88-11A8-47FF-A73B-6A1EA8CE3A8E}"/>
              </a:ext>
            </a:extLst>
          </p:cNvPr>
          <p:cNvGrpSpPr/>
          <p:nvPr/>
        </p:nvGrpSpPr>
        <p:grpSpPr>
          <a:xfrm>
            <a:off x="7034657" y="1457724"/>
            <a:ext cx="5134656" cy="3942551"/>
            <a:chOff x="7108754" y="1733494"/>
            <a:chExt cx="5083246" cy="3596326"/>
          </a:xfrm>
        </p:grpSpPr>
        <p:pic>
          <p:nvPicPr>
            <p:cNvPr id="15" name="Picture 14" descr="A close up of a map&#10;&#10;Description automatically generated">
              <a:extLst>
                <a:ext uri="{FF2B5EF4-FFF2-40B4-BE49-F238E27FC236}">
                  <a16:creationId xmlns:a16="http://schemas.microsoft.com/office/drawing/2014/main" id="{EDED2C58-3BC6-4C52-A38B-FC44B47B9F25}"/>
                </a:ext>
              </a:extLst>
            </p:cNvPr>
            <p:cNvPicPr>
              <a:picLocks noChangeAspect="1"/>
            </p:cNvPicPr>
            <p:nvPr/>
          </p:nvPicPr>
          <p:blipFill rotWithShape="1">
            <a:blip r:embed="rId7"/>
            <a:srcRect l="20208"/>
            <a:stretch/>
          </p:blipFill>
          <p:spPr>
            <a:xfrm>
              <a:off x="8428596" y="1733494"/>
              <a:ext cx="3763404" cy="3596326"/>
            </a:xfrm>
            <a:prstGeom prst="rect">
              <a:avLst/>
            </a:prstGeom>
          </p:spPr>
        </p:pic>
        <p:sp>
          <p:nvSpPr>
            <p:cNvPr id="7" name="TextBox 6">
              <a:extLst>
                <a:ext uri="{FF2B5EF4-FFF2-40B4-BE49-F238E27FC236}">
                  <a16:creationId xmlns:a16="http://schemas.microsoft.com/office/drawing/2014/main" id="{CCB704D9-FB9B-4B3C-8826-82F302907209}"/>
                </a:ext>
              </a:extLst>
            </p:cNvPr>
            <p:cNvSpPr txBox="1"/>
            <p:nvPr/>
          </p:nvSpPr>
          <p:spPr>
            <a:xfrm>
              <a:off x="7552963" y="2170661"/>
              <a:ext cx="525465" cy="307777"/>
            </a:xfrm>
            <a:prstGeom prst="rect">
              <a:avLst/>
            </a:prstGeom>
            <a:noFill/>
          </p:spPr>
          <p:txBody>
            <a:bodyPr wrap="none" rtlCol="0">
              <a:spAutoFit/>
            </a:bodyPr>
            <a:lstStyle/>
            <a:p>
              <a:r>
                <a:rPr lang="en-GB" sz="1400" dirty="0"/>
                <a:t>Data</a:t>
              </a:r>
              <a:endParaRPr lang="en-GB" dirty="0"/>
            </a:p>
          </p:txBody>
        </p:sp>
        <p:sp>
          <p:nvSpPr>
            <p:cNvPr id="14" name="TextBox 13">
              <a:extLst>
                <a:ext uri="{FF2B5EF4-FFF2-40B4-BE49-F238E27FC236}">
                  <a16:creationId xmlns:a16="http://schemas.microsoft.com/office/drawing/2014/main" id="{298B2B16-C986-4A43-93AD-5D31871448F4}"/>
                </a:ext>
              </a:extLst>
            </p:cNvPr>
            <p:cNvSpPr txBox="1"/>
            <p:nvPr/>
          </p:nvSpPr>
          <p:spPr>
            <a:xfrm>
              <a:off x="7108754" y="3215937"/>
              <a:ext cx="1413885" cy="523220"/>
            </a:xfrm>
            <a:prstGeom prst="rect">
              <a:avLst/>
            </a:prstGeom>
            <a:noFill/>
          </p:spPr>
          <p:txBody>
            <a:bodyPr wrap="square" rtlCol="0">
              <a:spAutoFit/>
            </a:bodyPr>
            <a:lstStyle/>
            <a:p>
              <a:pPr algn="ctr"/>
              <a:r>
                <a:rPr lang="en-GB" sz="1400" dirty="0"/>
                <a:t>Spiking neuron model</a:t>
              </a:r>
            </a:p>
          </p:txBody>
        </p:sp>
        <p:sp>
          <p:nvSpPr>
            <p:cNvPr id="17" name="TextBox 16">
              <a:extLst>
                <a:ext uri="{FF2B5EF4-FFF2-40B4-BE49-F238E27FC236}">
                  <a16:creationId xmlns:a16="http://schemas.microsoft.com/office/drawing/2014/main" id="{B260015E-238F-4611-B274-9BB937FD7A2D}"/>
                </a:ext>
              </a:extLst>
            </p:cNvPr>
            <p:cNvSpPr txBox="1"/>
            <p:nvPr/>
          </p:nvSpPr>
          <p:spPr>
            <a:xfrm>
              <a:off x="7108754" y="4327064"/>
              <a:ext cx="1413885" cy="523220"/>
            </a:xfrm>
            <a:prstGeom prst="rect">
              <a:avLst/>
            </a:prstGeom>
            <a:noFill/>
          </p:spPr>
          <p:txBody>
            <a:bodyPr wrap="square" rtlCol="0">
              <a:spAutoFit/>
            </a:bodyPr>
            <a:lstStyle/>
            <a:p>
              <a:pPr algn="ctr"/>
              <a:r>
                <a:rPr lang="en-GB" sz="1400" dirty="0"/>
                <a:t>Firing rate model</a:t>
              </a:r>
            </a:p>
          </p:txBody>
        </p:sp>
      </p:grpSp>
    </p:spTree>
    <p:extLst>
      <p:ext uri="{BB962C8B-B14F-4D97-AF65-F5344CB8AC3E}">
        <p14:creationId xmlns:p14="http://schemas.microsoft.com/office/powerpoint/2010/main" val="224698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2AEFA274-D224-4CD3-82AB-231FE556F2A8}"/>
              </a:ext>
            </a:extLst>
          </p:cNvPr>
          <p:cNvPicPr>
            <a:picLocks noChangeAspect="1"/>
          </p:cNvPicPr>
          <p:nvPr/>
        </p:nvPicPr>
        <p:blipFill>
          <a:blip r:embed="rId2"/>
          <a:stretch>
            <a:fillRect/>
          </a:stretch>
        </p:blipFill>
        <p:spPr>
          <a:xfrm>
            <a:off x="1956061" y="96426"/>
            <a:ext cx="8279878" cy="6196108"/>
          </a:xfrm>
          <a:prstGeom prst="rect">
            <a:avLst/>
          </a:prstGeom>
        </p:spPr>
      </p:pic>
      <p:sp>
        <p:nvSpPr>
          <p:cNvPr id="11" name="TextBox 10">
            <a:extLst>
              <a:ext uri="{FF2B5EF4-FFF2-40B4-BE49-F238E27FC236}">
                <a16:creationId xmlns:a16="http://schemas.microsoft.com/office/drawing/2014/main" id="{A0321420-99E0-4B47-9A5A-B7559F0DEFBA}"/>
              </a:ext>
            </a:extLst>
          </p:cNvPr>
          <p:cNvSpPr txBox="1"/>
          <p:nvPr/>
        </p:nvSpPr>
        <p:spPr>
          <a:xfrm>
            <a:off x="0" y="6559650"/>
            <a:ext cx="8614529" cy="307777"/>
          </a:xfrm>
          <a:prstGeom prst="rect">
            <a:avLst/>
          </a:prstGeom>
          <a:noFill/>
        </p:spPr>
        <p:txBody>
          <a:bodyPr wrap="square" rtlCol="0">
            <a:spAutoFit/>
          </a:bodyPr>
          <a:lstStyle/>
          <a:p>
            <a:r>
              <a:rPr lang="en-GB" sz="1400" dirty="0"/>
              <a:t>Deco et al. (2017) </a:t>
            </a:r>
            <a:r>
              <a:rPr lang="en-GB" sz="1400" dirty="0" err="1"/>
              <a:t>NeuroImage</a:t>
            </a:r>
            <a:endParaRPr lang="en-GB" dirty="0"/>
          </a:p>
        </p:txBody>
      </p:sp>
    </p:spTree>
    <p:extLst>
      <p:ext uri="{BB962C8B-B14F-4D97-AF65-F5344CB8AC3E}">
        <p14:creationId xmlns:p14="http://schemas.microsoft.com/office/powerpoint/2010/main" val="3219441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22133</TotalTime>
  <Words>1836</Words>
  <Application>Microsoft Office PowerPoint</Application>
  <PresentationFormat>Widescreen</PresentationFormat>
  <Paragraphs>308</Paragraphs>
  <Slides>60</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Calibri</vt:lpstr>
      <vt:lpstr>Calibri Light</vt:lpstr>
      <vt:lpstr>Cambria Math</vt:lpstr>
      <vt:lpstr>Comic Sans MS</vt:lpstr>
      <vt:lpstr>Office Theme</vt:lpstr>
      <vt:lpstr>Brain Modelling Workshop Session 1: Introduction to dynamical systems</vt:lpstr>
      <vt:lpstr>Aims of this tutorial</vt:lpstr>
      <vt:lpstr>Background on this tutorial + the workshop</vt:lpstr>
      <vt:lpstr>Introduction to brain models</vt:lpstr>
      <vt:lpstr>PowerPoint Presentation</vt:lpstr>
      <vt:lpstr>PowerPoint Presentation</vt:lpstr>
      <vt:lpstr>PowerPoint Presentation</vt:lpstr>
      <vt:lpstr>PowerPoint Presentation</vt:lpstr>
      <vt:lpstr>PowerPoint Presentation</vt:lpstr>
      <vt:lpstr>Introduction to Dynamical Systems</vt:lpstr>
      <vt:lpstr>What are dynamical systems?</vt:lpstr>
      <vt:lpstr>What are dynamical systems?</vt:lpstr>
      <vt:lpstr>How to quantify speed?</vt:lpstr>
      <vt:lpstr>How to quantify speed?</vt:lpstr>
      <vt:lpstr>How to quantify speed?</vt:lpstr>
      <vt:lpstr>How to quantify speed?</vt:lpstr>
      <vt:lpstr>How to quantify speed?</vt:lpstr>
      <vt:lpstr>How to quantify speed?</vt:lpstr>
      <vt:lpstr>How to quantify speed?</vt:lpstr>
      <vt:lpstr>How to quantify speed?</vt:lpstr>
      <vt:lpstr>What are dynamical systems?</vt:lpstr>
      <vt:lpstr>What are dynamical systems?</vt:lpstr>
      <vt:lpstr>What are dynamical systems?</vt:lpstr>
      <vt:lpstr>What are dynamical systems?</vt:lpstr>
      <vt:lpstr>What are dynamical systems?</vt:lpstr>
      <vt:lpstr>What are dynamical systems?</vt:lpstr>
      <vt:lpstr>Analysing dynamical systems</vt:lpstr>
      <vt:lpstr>Analysing dynamical systems</vt:lpstr>
      <vt:lpstr>Analysing dynamical systems</vt:lpstr>
      <vt:lpstr>Analysing dynamical systems</vt:lpstr>
      <vt:lpstr>Analysing dynamical systems</vt:lpstr>
      <vt:lpstr>Analysing dynamical systems</vt:lpstr>
      <vt:lpstr>Question</vt:lpstr>
      <vt:lpstr>Answer</vt:lpstr>
      <vt:lpstr>Analysing dynamical systems</vt:lpstr>
      <vt:lpstr>Stable and unstable steady states</vt:lpstr>
      <vt:lpstr>Stable and unstable steady states</vt:lpstr>
      <vt:lpstr>Stable and unstable steady states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PowerPoint Presentation</vt:lpstr>
      <vt:lpstr>Summary of 1d dynamical systems</vt:lpstr>
      <vt:lpstr>Higher dimensional dynamical systems</vt:lpstr>
      <vt:lpstr>Higher dimensional dynamical systems</vt:lpstr>
      <vt:lpstr>Question</vt:lpstr>
      <vt:lpstr>Hint</vt:lpstr>
      <vt:lpstr>Answer</vt:lpstr>
      <vt:lpstr>PowerPoint Presentation</vt:lpstr>
      <vt:lpstr>The Wilson-Cowan model</vt:lpstr>
      <vt:lpstr>The Wilson-Cowan model</vt:lpstr>
      <vt:lpstr>Practical session: Simulating dynamical systems on a computer</vt:lpstr>
      <vt:lpstr>The Euler Method</vt:lpstr>
      <vt:lpstr>Practical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CUBRIC Modelling Workshop</dc:title>
  <dc:creator>Tait, Luke</dc:creator>
  <cp:lastModifiedBy>Luke Tait</cp:lastModifiedBy>
  <cp:revision>261</cp:revision>
  <dcterms:created xsi:type="dcterms:W3CDTF">2018-10-20T08:15:56Z</dcterms:created>
  <dcterms:modified xsi:type="dcterms:W3CDTF">2020-04-27T17:15:12Z</dcterms:modified>
</cp:coreProperties>
</file>